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4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99" r:id="rId2"/>
    <p:sldId id="295" r:id="rId3"/>
    <p:sldId id="301" r:id="rId4"/>
    <p:sldId id="400" r:id="rId5"/>
    <p:sldId id="393" r:id="rId6"/>
    <p:sldId id="402" r:id="rId7"/>
    <p:sldId id="384" r:id="rId8"/>
    <p:sldId id="321" r:id="rId9"/>
    <p:sldId id="377" r:id="rId10"/>
    <p:sldId id="404" r:id="rId11"/>
    <p:sldId id="382" r:id="rId12"/>
    <p:sldId id="388" r:id="rId13"/>
    <p:sldId id="395" r:id="rId14"/>
    <p:sldId id="270" r:id="rId15"/>
    <p:sldId id="353" r:id="rId16"/>
    <p:sldId id="386" r:id="rId17"/>
    <p:sldId id="385" r:id="rId18"/>
    <p:sldId id="398" r:id="rId19"/>
    <p:sldId id="405" r:id="rId20"/>
    <p:sldId id="403" r:id="rId21"/>
    <p:sldId id="391" r:id="rId22"/>
    <p:sldId id="374" r:id="rId23"/>
    <p:sldId id="397" r:id="rId24"/>
    <p:sldId id="286" r:id="rId25"/>
    <p:sldId id="392" r:id="rId2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8" userDrawn="1">
          <p15:clr>
            <a:srgbClr val="A4A3A4"/>
          </p15:clr>
        </p15:guide>
        <p15:guide id="3" pos="5602" userDrawn="1">
          <p15:clr>
            <a:srgbClr val="A4A3A4"/>
          </p15:clr>
        </p15:guide>
        <p15:guide id="4" orient="horz" pos="3929" userDrawn="1">
          <p15:clr>
            <a:srgbClr val="A4A3A4"/>
          </p15:clr>
        </p15:guide>
        <p15:guide id="5" orient="horz" pos="210" userDrawn="1">
          <p15:clr>
            <a:srgbClr val="A4A3A4"/>
          </p15:clr>
        </p15:guide>
        <p15:guide id="14" orient="horz" pos="79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DCE6F2"/>
    <a:srgbClr val="8EB4E3"/>
    <a:srgbClr val="6699CC"/>
    <a:srgbClr val="99CCCC"/>
    <a:srgbClr val="FFCCCC"/>
    <a:srgbClr val="FFD0A0"/>
    <a:srgbClr val="9999CC"/>
    <a:srgbClr val="64CB00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85516" autoAdjust="0"/>
  </p:normalViewPr>
  <p:slideViewPr>
    <p:cSldViewPr>
      <p:cViewPr varScale="1">
        <p:scale>
          <a:sx n="70" d="100"/>
          <a:sy n="70" d="100"/>
        </p:scale>
        <p:origin x="1416" y="38"/>
      </p:cViewPr>
      <p:guideLst>
        <p:guide pos="158"/>
        <p:guide pos="5602"/>
        <p:guide orient="horz" pos="3929"/>
        <p:guide orient="horz" pos="210"/>
        <p:guide orient="horz" pos="799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won%20Lee\Downloads\&#48372;&#44148;&#50857;&#47560;&#49828;&#53356;_&#54728;&#44032;&#54788;&#54889;_(2019.1.15.&#54788;&#51116;&#44592;&#51456;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won%20Lee\Downloads\multiTimeline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won%20Lee\Desktop\POSCO_&#48709;&#45936;&#51060;&#53552;%20AI\1.%20&#44284;&#51228;\&#9733;%20&#48709;&#45936;&#51060;&#53552;%20&#51312;&#48324;%20&#44284;&#51228;\Desk%20Research\&#48120;&#49464;&#47676;&#51648;%20Raw%20Data%20(version%202)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개인</c:v>
                </c:pt>
              </c:strCache>
            </c:strRef>
          </c:tx>
          <c:spPr>
            <a:solidFill>
              <a:srgbClr val="00588A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Sheet1!$B$1:$H$1</c:f>
              <c:strCache>
                <c:ptCount val="7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  <c:pt idx="5">
                  <c:v>2017</c:v>
                </c:pt>
                <c:pt idx="6">
                  <c:v>2018</c:v>
                </c:pt>
              </c:strCache>
            </c:strRef>
          </c:cat>
          <c:val>
            <c:numRef>
              <c:f>Sheet1!$B$2:$H$2</c:f>
              <c:numCache>
                <c:formatCode>General</c:formatCode>
                <c:ptCount val="7"/>
                <c:pt idx="0">
                  <c:v>37</c:v>
                </c:pt>
                <c:pt idx="1">
                  <c:v>37</c:v>
                </c:pt>
                <c:pt idx="2">
                  <c:v>91</c:v>
                </c:pt>
                <c:pt idx="3">
                  <c:v>139</c:v>
                </c:pt>
                <c:pt idx="4">
                  <c:v>173</c:v>
                </c:pt>
                <c:pt idx="5">
                  <c:v>128</c:v>
                </c:pt>
                <c:pt idx="6">
                  <c:v>133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86-465D-BE45-9A106207C11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20"/>
        <c:axId val="449735416"/>
        <c:axId val="449730936"/>
      </c:barChart>
      <c:catAx>
        <c:axId val="449735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49730936"/>
        <c:crosses val="autoZero"/>
        <c:auto val="1"/>
        <c:lblAlgn val="ctr"/>
        <c:lblOffset val="100"/>
        <c:noMultiLvlLbl val="0"/>
      </c:catAx>
      <c:valAx>
        <c:axId val="449730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735416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3288472663864823E-2"/>
          <c:y val="0"/>
          <c:w val="0.87342305467227033"/>
          <c:h val="0.970304993437481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rgbClr val="00588A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ko-KR" altLang="en-US"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4"/>
                <c:pt idx="0">
                  <c:v>경기</c:v>
                </c:pt>
                <c:pt idx="1">
                  <c:v>서울</c:v>
                </c:pt>
                <c:pt idx="2">
                  <c:v>인천</c:v>
                </c:pt>
                <c:pt idx="3">
                  <c:v>기타지역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66</c:v>
                </c:pt>
                <c:pt idx="1">
                  <c:v>64</c:v>
                </c:pt>
                <c:pt idx="2">
                  <c:v>46</c:v>
                </c:pt>
                <c:pt idx="3">
                  <c:v>42</c:v>
                </c:pt>
                <c:pt idx="4">
                  <c:v>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39-46BF-B608-182C4C9319A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80"/>
        <c:axId val="449735416"/>
        <c:axId val="449730936"/>
      </c:barChart>
      <c:catAx>
        <c:axId val="449735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730936"/>
        <c:crosses val="autoZero"/>
        <c:auto val="1"/>
        <c:lblAlgn val="ctr"/>
        <c:lblOffset val="100"/>
        <c:noMultiLvlLbl val="0"/>
      </c:catAx>
      <c:valAx>
        <c:axId val="449730936"/>
        <c:scaling>
          <c:orientation val="minMax"/>
          <c:max val="80"/>
          <c:min val="30"/>
        </c:scaling>
        <c:delete val="1"/>
        <c:axPos val="l"/>
        <c:numFmt formatCode="General" sourceLinked="1"/>
        <c:majorTickMark val="out"/>
        <c:minorTickMark val="none"/>
        <c:tickLblPos val="nextTo"/>
        <c:crossAx val="449735416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개인</c:v>
                </c:pt>
              </c:strCache>
            </c:strRef>
          </c:tx>
          <c:spPr>
            <a:solidFill>
              <a:srgbClr val="00588A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10~20대</c:v>
                </c:pt>
                <c:pt idx="1">
                  <c:v>30대</c:v>
                </c:pt>
                <c:pt idx="2">
                  <c:v>40대</c:v>
                </c:pt>
                <c:pt idx="3">
                  <c:v>50대</c:v>
                </c:pt>
                <c:pt idx="4">
                  <c:v>60대 이상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78</c:v>
                </c:pt>
                <c:pt idx="1">
                  <c:v>87</c:v>
                </c:pt>
                <c:pt idx="2">
                  <c:v>86</c:v>
                </c:pt>
                <c:pt idx="3">
                  <c:v>77</c:v>
                </c:pt>
                <c:pt idx="4">
                  <c:v>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B3-42A4-9E3A-AEFEED2DA67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20"/>
        <c:axId val="449735416"/>
        <c:axId val="449730936"/>
      </c:barChart>
      <c:catAx>
        <c:axId val="449735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49730936"/>
        <c:crosses val="autoZero"/>
        <c:auto val="1"/>
        <c:lblAlgn val="ctr"/>
        <c:lblOffset val="100"/>
        <c:noMultiLvlLbl val="0"/>
      </c:catAx>
      <c:valAx>
        <c:axId val="449730936"/>
        <c:scaling>
          <c:orientation val="minMax"/>
          <c:max val="90"/>
          <c:min val="75"/>
        </c:scaling>
        <c:delete val="1"/>
        <c:axPos val="l"/>
        <c:numFmt formatCode="General" sourceLinked="1"/>
        <c:majorTickMark val="out"/>
        <c:minorTickMark val="none"/>
        <c:tickLblPos val="nextTo"/>
        <c:crossAx val="449735416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비율(%)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Pt>
            <c:idx val="3"/>
            <c:invertIfNegative val="0"/>
            <c:bubble3D val="0"/>
            <c:spPr>
              <a:solidFill>
                <a:srgbClr val="00588A"/>
              </a:solidFill>
              <a:ln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356-4EA5-9FA4-7F95C8822E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제조사</c:v>
                </c:pt>
                <c:pt idx="1">
                  <c:v>디자인</c:v>
                </c:pt>
                <c:pt idx="2">
                  <c:v>가격</c:v>
                </c:pt>
                <c:pt idx="3">
                  <c:v>차단효과</c:v>
                </c:pt>
              </c:strCache>
            </c:strRef>
          </c:cat>
          <c:val>
            <c:numRef>
              <c:f>Sheet1!$B$2:$B$5</c:f>
              <c:numCache>
                <c:formatCode>0</c:formatCode>
                <c:ptCount val="4"/>
                <c:pt idx="0">
                  <c:v>7</c:v>
                </c:pt>
                <c:pt idx="1">
                  <c:v>16</c:v>
                </c:pt>
                <c:pt idx="2">
                  <c:v>24</c:v>
                </c:pt>
                <c:pt idx="3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356-4EA5-9FA4-7F95C8822EA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487712976"/>
        <c:axId val="487710096"/>
      </c:barChart>
      <c:catAx>
        <c:axId val="487712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87710096"/>
        <c:crosses val="autoZero"/>
        <c:auto val="1"/>
        <c:lblAlgn val="ctr"/>
        <c:lblOffset val="100"/>
        <c:noMultiLvlLbl val="0"/>
      </c:catAx>
      <c:valAx>
        <c:axId val="487710096"/>
        <c:scaling>
          <c:orientation val="minMax"/>
        </c:scaling>
        <c:delete val="1"/>
        <c:axPos val="b"/>
        <c:numFmt formatCode="0" sourceLinked="1"/>
        <c:majorTickMark val="none"/>
        <c:minorTickMark val="none"/>
        <c:tickLblPos val="nextTo"/>
        <c:crossAx val="48771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개인</c:v>
                </c:pt>
              </c:strCache>
            </c:strRef>
          </c:tx>
          <c:spPr>
            <a:solidFill>
              <a:srgbClr val="00588A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>
                  <c:v>10~20대</c:v>
                </c:pt>
                <c:pt idx="1">
                  <c:v>30대</c:v>
                </c:pt>
                <c:pt idx="2">
                  <c:v>40대</c:v>
                </c:pt>
                <c:pt idx="3">
                  <c:v>60대 이상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67</c:v>
                </c:pt>
                <c:pt idx="1">
                  <c:v>39</c:v>
                </c:pt>
                <c:pt idx="2">
                  <c:v>25</c:v>
                </c:pt>
                <c:pt idx="3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B3-42A4-9E3A-AEFEED2DA679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>
                  <c:v>10~20대</c:v>
                </c:pt>
                <c:pt idx="1">
                  <c:v>30대</c:v>
                </c:pt>
                <c:pt idx="2">
                  <c:v>40대</c:v>
                </c:pt>
                <c:pt idx="3">
                  <c:v>60대 이상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9EF1-445E-8E18-8574F5BED76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449735416"/>
        <c:axId val="449730936"/>
      </c:barChart>
      <c:catAx>
        <c:axId val="449735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low"/>
        <c:crossAx val="449730936"/>
        <c:crosses val="autoZero"/>
        <c:auto val="1"/>
        <c:lblAlgn val="ctr"/>
        <c:lblOffset val="50"/>
        <c:noMultiLvlLbl val="0"/>
      </c:catAx>
      <c:valAx>
        <c:axId val="44973093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449735416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rgbClr val="00588A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Sheet2!$D$7:$D$13</c:f>
              <c:strCache>
                <c:ptCount val="7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  <c:pt idx="5">
                  <c:v>2017</c:v>
                </c:pt>
                <c:pt idx="6">
                  <c:v>2018</c:v>
                </c:pt>
              </c:strCache>
            </c:strRef>
          </c:cat>
          <c:val>
            <c:numRef>
              <c:f>Sheet2!$E$7:$E$13</c:f>
              <c:numCache>
                <c:formatCode>General</c:formatCode>
                <c:ptCount val="7"/>
                <c:pt idx="0">
                  <c:v>2</c:v>
                </c:pt>
                <c:pt idx="1">
                  <c:v>34</c:v>
                </c:pt>
                <c:pt idx="2">
                  <c:v>58</c:v>
                </c:pt>
                <c:pt idx="3">
                  <c:v>113</c:v>
                </c:pt>
                <c:pt idx="4">
                  <c:v>107</c:v>
                </c:pt>
                <c:pt idx="5">
                  <c:v>137</c:v>
                </c:pt>
                <c:pt idx="6">
                  <c:v>95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F896-48C0-81E0-1329BB6BE2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7159472"/>
        <c:axId val="547347832"/>
      </c:lineChart>
      <c:catAx>
        <c:axId val="347159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47347832"/>
        <c:crosses val="autoZero"/>
        <c:auto val="1"/>
        <c:lblAlgn val="ctr"/>
        <c:lblOffset val="100"/>
        <c:noMultiLvlLbl val="0"/>
      </c:catAx>
      <c:valAx>
        <c:axId val="547347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7159472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rgbClr val="00588A"/>
            </a:solidFill>
            <a:ln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solidFill>
                <a:srgbClr val="002060"/>
              </a:solid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561-4793-A806-1804B02957FF}"/>
              </c:ext>
            </c:extLst>
          </c:dPt>
          <c:dLbls>
            <c:dLbl>
              <c:idx val="3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3200" b="1" i="0" u="sng" strike="noStrike" kern="1200" baseline="0">
                        <a:solidFill>
                          <a:srgbClr val="C0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ko-KR" sz="3200" dirty="0">
                        <a:solidFill>
                          <a:srgbClr val="C00000"/>
                        </a:solidFill>
                      </a:rPr>
                      <a:t>?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1" i="0" u="sng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561-4793-A806-1804B02957F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경기</c:v>
                </c:pt>
                <c:pt idx="1">
                  <c:v>서울</c:v>
                </c:pt>
                <c:pt idx="2">
                  <c:v>인천</c:v>
                </c:pt>
                <c:pt idx="3">
                  <c:v>이외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17</c:v>
                </c:pt>
                <c:pt idx="1">
                  <c:v>20</c:v>
                </c:pt>
                <c:pt idx="2">
                  <c:v>36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561-4793-A806-1804B02957F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20"/>
        <c:axId val="449735416"/>
        <c:axId val="449730936"/>
      </c:barChart>
      <c:catAx>
        <c:axId val="449735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49730936"/>
        <c:crosses val="autoZero"/>
        <c:auto val="1"/>
        <c:lblAlgn val="ctr"/>
        <c:lblOffset val="100"/>
        <c:noMultiLvlLbl val="0"/>
      </c:catAx>
      <c:valAx>
        <c:axId val="449730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735416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002060"/>
              </a:solidFill>
              <a:ln w="12700">
                <a:solidFill>
                  <a:srgbClr val="F79646">
                    <a:lumMod val="60000"/>
                    <a:lumOff val="40000"/>
                  </a:srgb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4FF-4893-A2EB-688B321B4121}"/>
              </c:ext>
            </c:extLst>
          </c:dPt>
          <c:dPt>
            <c:idx val="1"/>
            <c:bubble3D val="0"/>
            <c:spPr>
              <a:solidFill>
                <a:srgbClr val="00588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4FF-4893-A2EB-688B321B4121}"/>
              </c:ext>
            </c:extLst>
          </c:dPt>
          <c:dPt>
            <c:idx val="2"/>
            <c:bubble3D val="0"/>
            <c:spPr>
              <a:solidFill>
                <a:srgbClr val="4F81BD">
                  <a:lumMod val="60000"/>
                  <a:lumOff val="4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4FF-4893-A2EB-688B321B4121}"/>
              </c:ext>
            </c:extLst>
          </c:dPt>
          <c:dPt>
            <c:idx val="3"/>
            <c:bubble3D val="0"/>
            <c:spPr>
              <a:solidFill>
                <a:srgbClr val="4F81BD">
                  <a:lumMod val="20000"/>
                  <a:lumOff val="8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4FF-4893-A2EB-688B321B4121}"/>
              </c:ext>
            </c:extLst>
          </c:dPt>
          <c:dPt>
            <c:idx val="4"/>
            <c:bubble3D val="0"/>
            <c:spPr>
              <a:solidFill>
                <a:sysClr val="window" lastClr="FFFFFF">
                  <a:lumMod val="75000"/>
                </a:sys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4FF-4893-A2EB-688B321B4121}"/>
              </c:ext>
            </c:extLst>
          </c:dPt>
          <c:dLbls>
            <c:dLbl>
              <c:idx val="0"/>
              <c:layout>
                <c:manualLayout>
                  <c:x val="-0.18533655931598886"/>
                  <c:y val="0.198951716012772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F3E7F92-0186-476B-9521-115005378C1B}" type="VALUE">
                      <a:rPr lang="en-US" altLang="ko-KR" smtClean="0"/>
                      <a:pPr>
                        <a:defRPr sz="1400" b="1">
                          <a:solidFill>
                            <a:schemeClr val="bg1"/>
                          </a:solidFill>
                        </a:defRPr>
                      </a:pPr>
                      <a:t>[값]</a:t>
                    </a:fld>
                    <a:endParaRPr lang="ko-KR" altLang="en-US"/>
                  </a:p>
                  <a:p>
                    <a:pPr>
                      <a:defRPr sz="1400" b="1">
                        <a:solidFill>
                          <a:schemeClr val="bg1"/>
                        </a:solidFill>
                      </a:defRPr>
                    </a:pPr>
                    <a:r>
                      <a:rPr lang="en-US" altLang="ko-KR"/>
                      <a:t>1</a:t>
                    </a:r>
                    <a:r>
                      <a:rPr lang="ko-KR" altLang="en-US"/>
                      <a:t>위</a:t>
                    </a:r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4FF-4893-A2EB-688B321B4121}"/>
                </c:ext>
              </c:extLst>
            </c:dLbl>
            <c:dLbl>
              <c:idx val="3"/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04FF-4893-A2EB-688B321B4121}"/>
                </c:ext>
              </c:extLst>
            </c:dLbl>
            <c:dLbl>
              <c:idx val="4"/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04FF-4893-A2EB-688B321B4121}"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Sheet1!$A$1:$A$5</c:f>
              <c:strCache>
                <c:ptCount val="5"/>
                <c:pt idx="0">
                  <c:v>자사</c:v>
                </c:pt>
                <c:pt idx="1">
                  <c:v>3M</c:v>
                </c:pt>
                <c:pt idx="2">
                  <c:v>파인텍</c:v>
                </c:pt>
                <c:pt idx="3">
                  <c:v>장정산업</c:v>
                </c:pt>
                <c:pt idx="4">
                  <c:v>기타</c:v>
                </c:pt>
              </c:strCache>
            </c:strRef>
          </c:cat>
          <c:val>
            <c:numRef>
              <c:f>Sheet1!$B$1:$B$5</c:f>
              <c:numCache>
                <c:formatCode>0.00%</c:formatCode>
                <c:ptCount val="5"/>
                <c:pt idx="0">
                  <c:v>0.33310000000000001</c:v>
                </c:pt>
                <c:pt idx="1">
                  <c:v>0.32269999999999999</c:v>
                </c:pt>
                <c:pt idx="2">
                  <c:v>7.6999999999999999E-2</c:v>
                </c:pt>
                <c:pt idx="3">
                  <c:v>6.5000000000000002E-2</c:v>
                </c:pt>
                <c:pt idx="4">
                  <c:v>0.20219999999999999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4FF-4893-A2EB-688B321B41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rgbClr val="00588A"/>
              </a:solidFill>
              <a:round/>
            </a:ln>
            <a:effectLst/>
          </c:spPr>
          <c:marker>
            <c:symbol val="none"/>
          </c:marker>
          <c:cat>
            <c:numRef>
              <c:f>multiTimeline!$A$4:$A$67</c:f>
              <c:numCache>
                <c:formatCode>mmm\-yy</c:formatCode>
                <c:ptCount val="64"/>
                <c:pt idx="0">
                  <c:v>41640</c:v>
                </c:pt>
                <c:pt idx="1">
                  <c:v>41671</c:v>
                </c:pt>
                <c:pt idx="2">
                  <c:v>41699</c:v>
                </c:pt>
                <c:pt idx="3">
                  <c:v>41730</c:v>
                </c:pt>
                <c:pt idx="4">
                  <c:v>41760</c:v>
                </c:pt>
                <c:pt idx="5">
                  <c:v>41791</c:v>
                </c:pt>
                <c:pt idx="6">
                  <c:v>41821</c:v>
                </c:pt>
                <c:pt idx="7">
                  <c:v>41852</c:v>
                </c:pt>
                <c:pt idx="8">
                  <c:v>41883</c:v>
                </c:pt>
                <c:pt idx="9">
                  <c:v>41913</c:v>
                </c:pt>
                <c:pt idx="10">
                  <c:v>41944</c:v>
                </c:pt>
                <c:pt idx="11">
                  <c:v>41974</c:v>
                </c:pt>
                <c:pt idx="12">
                  <c:v>42005</c:v>
                </c:pt>
                <c:pt idx="13">
                  <c:v>42036</c:v>
                </c:pt>
                <c:pt idx="14">
                  <c:v>42064</c:v>
                </c:pt>
                <c:pt idx="15">
                  <c:v>42095</c:v>
                </c:pt>
                <c:pt idx="16">
                  <c:v>42125</c:v>
                </c:pt>
                <c:pt idx="17">
                  <c:v>42156</c:v>
                </c:pt>
                <c:pt idx="18">
                  <c:v>42186</c:v>
                </c:pt>
                <c:pt idx="19">
                  <c:v>42217</c:v>
                </c:pt>
                <c:pt idx="20">
                  <c:v>42248</c:v>
                </c:pt>
                <c:pt idx="21">
                  <c:v>42278</c:v>
                </c:pt>
                <c:pt idx="22">
                  <c:v>42309</c:v>
                </c:pt>
                <c:pt idx="23">
                  <c:v>42339</c:v>
                </c:pt>
                <c:pt idx="24">
                  <c:v>42370</c:v>
                </c:pt>
                <c:pt idx="25">
                  <c:v>42401</c:v>
                </c:pt>
                <c:pt idx="26">
                  <c:v>42430</c:v>
                </c:pt>
                <c:pt idx="27">
                  <c:v>42461</c:v>
                </c:pt>
                <c:pt idx="28">
                  <c:v>42491</c:v>
                </c:pt>
                <c:pt idx="29">
                  <c:v>42522</c:v>
                </c:pt>
                <c:pt idx="30">
                  <c:v>42552</c:v>
                </c:pt>
                <c:pt idx="31">
                  <c:v>42583</c:v>
                </c:pt>
                <c:pt idx="32">
                  <c:v>42614</c:v>
                </c:pt>
                <c:pt idx="33">
                  <c:v>42644</c:v>
                </c:pt>
                <c:pt idx="34">
                  <c:v>42675</c:v>
                </c:pt>
                <c:pt idx="35">
                  <c:v>42705</c:v>
                </c:pt>
                <c:pt idx="36">
                  <c:v>42736</c:v>
                </c:pt>
                <c:pt idx="37">
                  <c:v>42767</c:v>
                </c:pt>
                <c:pt idx="38">
                  <c:v>42795</c:v>
                </c:pt>
                <c:pt idx="39">
                  <c:v>42826</c:v>
                </c:pt>
                <c:pt idx="40">
                  <c:v>42856</c:v>
                </c:pt>
                <c:pt idx="41">
                  <c:v>42887</c:v>
                </c:pt>
                <c:pt idx="42">
                  <c:v>42917</c:v>
                </c:pt>
                <c:pt idx="43">
                  <c:v>42948</c:v>
                </c:pt>
                <c:pt idx="44">
                  <c:v>42979</c:v>
                </c:pt>
                <c:pt idx="45">
                  <c:v>43009</c:v>
                </c:pt>
                <c:pt idx="46">
                  <c:v>43040</c:v>
                </c:pt>
                <c:pt idx="47">
                  <c:v>43070</c:v>
                </c:pt>
                <c:pt idx="48">
                  <c:v>43101</c:v>
                </c:pt>
                <c:pt idx="49">
                  <c:v>43132</c:v>
                </c:pt>
                <c:pt idx="50">
                  <c:v>43160</c:v>
                </c:pt>
                <c:pt idx="51">
                  <c:v>43191</c:v>
                </c:pt>
                <c:pt idx="52">
                  <c:v>43221</c:v>
                </c:pt>
                <c:pt idx="53">
                  <c:v>43252</c:v>
                </c:pt>
                <c:pt idx="54">
                  <c:v>43282</c:v>
                </c:pt>
                <c:pt idx="55">
                  <c:v>43313</c:v>
                </c:pt>
                <c:pt idx="56">
                  <c:v>43344</c:v>
                </c:pt>
                <c:pt idx="57">
                  <c:v>43374</c:v>
                </c:pt>
                <c:pt idx="58">
                  <c:v>43405</c:v>
                </c:pt>
                <c:pt idx="59">
                  <c:v>43435</c:v>
                </c:pt>
                <c:pt idx="60">
                  <c:v>43466</c:v>
                </c:pt>
                <c:pt idx="61">
                  <c:v>43497</c:v>
                </c:pt>
                <c:pt idx="62">
                  <c:v>43525</c:v>
                </c:pt>
                <c:pt idx="63">
                  <c:v>43556</c:v>
                </c:pt>
              </c:numCache>
            </c:numRef>
          </c:cat>
          <c:val>
            <c:numRef>
              <c:f>multiTimeline!$B$4:$B$67</c:f>
              <c:numCache>
                <c:formatCode>General</c:formatCode>
                <c:ptCount val="64"/>
                <c:pt idx="0">
                  <c:v>7</c:v>
                </c:pt>
                <c:pt idx="1">
                  <c:v>9</c:v>
                </c:pt>
                <c:pt idx="2">
                  <c:v>7</c:v>
                </c:pt>
                <c:pt idx="3">
                  <c:v>5</c:v>
                </c:pt>
                <c:pt idx="4">
                  <c:v>6</c:v>
                </c:pt>
                <c:pt idx="5">
                  <c:v>3</c:v>
                </c:pt>
                <c:pt idx="6">
                  <c:v>3</c:v>
                </c:pt>
                <c:pt idx="7">
                  <c:v>2</c:v>
                </c:pt>
                <c:pt idx="8">
                  <c:v>1</c:v>
                </c:pt>
                <c:pt idx="9">
                  <c:v>3</c:v>
                </c:pt>
                <c:pt idx="10">
                  <c:v>3</c:v>
                </c:pt>
                <c:pt idx="11">
                  <c:v>2</c:v>
                </c:pt>
                <c:pt idx="12">
                  <c:v>1</c:v>
                </c:pt>
                <c:pt idx="13">
                  <c:v>5</c:v>
                </c:pt>
                <c:pt idx="14">
                  <c:v>5</c:v>
                </c:pt>
                <c:pt idx="15">
                  <c:v>5</c:v>
                </c:pt>
                <c:pt idx="16">
                  <c:v>4</c:v>
                </c:pt>
                <c:pt idx="17">
                  <c:v>3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7</c:v>
                </c:pt>
                <c:pt idx="22">
                  <c:v>4</c:v>
                </c:pt>
                <c:pt idx="23">
                  <c:v>7</c:v>
                </c:pt>
                <c:pt idx="24">
                  <c:v>4</c:v>
                </c:pt>
                <c:pt idx="25">
                  <c:v>4</c:v>
                </c:pt>
                <c:pt idx="26">
                  <c:v>5</c:v>
                </c:pt>
                <c:pt idx="27">
                  <c:v>11</c:v>
                </c:pt>
                <c:pt idx="28">
                  <c:v>14</c:v>
                </c:pt>
                <c:pt idx="29">
                  <c:v>7</c:v>
                </c:pt>
                <c:pt idx="30">
                  <c:v>2</c:v>
                </c:pt>
                <c:pt idx="31">
                  <c:v>1</c:v>
                </c:pt>
                <c:pt idx="32">
                  <c:v>5</c:v>
                </c:pt>
                <c:pt idx="33">
                  <c:v>1</c:v>
                </c:pt>
                <c:pt idx="34">
                  <c:v>3</c:v>
                </c:pt>
                <c:pt idx="35">
                  <c:v>3</c:v>
                </c:pt>
                <c:pt idx="36">
                  <c:v>3</c:v>
                </c:pt>
                <c:pt idx="37">
                  <c:v>1</c:v>
                </c:pt>
                <c:pt idx="38">
                  <c:v>10</c:v>
                </c:pt>
                <c:pt idx="39">
                  <c:v>15</c:v>
                </c:pt>
                <c:pt idx="40">
                  <c:v>17</c:v>
                </c:pt>
                <c:pt idx="41">
                  <c:v>6</c:v>
                </c:pt>
                <c:pt idx="42">
                  <c:v>3</c:v>
                </c:pt>
                <c:pt idx="43">
                  <c:v>3</c:v>
                </c:pt>
                <c:pt idx="44">
                  <c:v>3</c:v>
                </c:pt>
                <c:pt idx="45">
                  <c:v>2</c:v>
                </c:pt>
                <c:pt idx="46">
                  <c:v>4</c:v>
                </c:pt>
                <c:pt idx="47">
                  <c:v>5</c:v>
                </c:pt>
                <c:pt idx="48">
                  <c:v>11</c:v>
                </c:pt>
                <c:pt idx="49">
                  <c:v>6</c:v>
                </c:pt>
                <c:pt idx="50">
                  <c:v>24</c:v>
                </c:pt>
                <c:pt idx="51">
                  <c:v>33</c:v>
                </c:pt>
                <c:pt idx="52">
                  <c:v>26</c:v>
                </c:pt>
                <c:pt idx="53">
                  <c:v>27</c:v>
                </c:pt>
                <c:pt idx="54">
                  <c:v>9</c:v>
                </c:pt>
                <c:pt idx="55">
                  <c:v>5</c:v>
                </c:pt>
                <c:pt idx="56">
                  <c:v>4</c:v>
                </c:pt>
                <c:pt idx="57">
                  <c:v>10</c:v>
                </c:pt>
                <c:pt idx="58">
                  <c:v>63</c:v>
                </c:pt>
                <c:pt idx="59">
                  <c:v>29</c:v>
                </c:pt>
                <c:pt idx="60">
                  <c:v>50</c:v>
                </c:pt>
                <c:pt idx="61">
                  <c:v>45</c:v>
                </c:pt>
                <c:pt idx="62">
                  <c:v>100</c:v>
                </c:pt>
                <c:pt idx="63">
                  <c:v>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A37-4D44-A3FE-FFEFD88963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7643952"/>
        <c:axId val="467889072"/>
      </c:lineChart>
      <c:dateAx>
        <c:axId val="467643952"/>
        <c:scaling>
          <c:orientation val="minMax"/>
        </c:scaling>
        <c:delete val="0"/>
        <c:axPos val="b"/>
        <c:numFmt formatCode="yyyy&quot;년&quot;\ m&quot;월&quot;;@" sourceLinked="0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67889072"/>
        <c:crosses val="autoZero"/>
        <c:auto val="1"/>
        <c:lblOffset val="100"/>
        <c:baseTimeUnit val="months"/>
      </c:dateAx>
      <c:valAx>
        <c:axId val="467889072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467643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rgbClr val="00588A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sng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8308-4EBF-9D2C-EDFCD7647EB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경기</c:v>
                </c:pt>
                <c:pt idx="1">
                  <c:v>서울</c:v>
                </c:pt>
                <c:pt idx="2">
                  <c:v>인천</c:v>
                </c:pt>
                <c:pt idx="3">
                  <c:v>기타지역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334</c:v>
                </c:pt>
                <c:pt idx="1">
                  <c:v>200</c:v>
                </c:pt>
                <c:pt idx="2">
                  <c:v>75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08-4EBF-9D2C-EDFCD7647EB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80"/>
        <c:axId val="449735416"/>
        <c:axId val="449730936"/>
      </c:barChart>
      <c:catAx>
        <c:axId val="449735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730936"/>
        <c:crosses val="autoZero"/>
        <c:auto val="1"/>
        <c:lblAlgn val="ctr"/>
        <c:lblOffset val="100"/>
        <c:noMultiLvlLbl val="0"/>
      </c:catAx>
      <c:valAx>
        <c:axId val="449730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735416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42019103294436"/>
          <c:y val="0.10326813715960138"/>
          <c:w val="0.74715961793411123"/>
          <c:h val="0.7934637256807972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9.08440629470672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6A-4E71-842C-12DB136D0BC4}"/>
                </c:ext>
              </c:extLst>
            </c:dLbl>
            <c:dLbl>
              <c:idx val="1"/>
              <c:layout>
                <c:manualLayout>
                  <c:x val="0"/>
                  <c:y val="3.6960679012026268E-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2673873009696436"/>
                      <c:h val="0.1607227734702159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EB6A-4E71-842C-12DB136D0BC4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sng" strike="noStrike" kern="1200" baseline="0">
                      <a:solidFill>
                        <a:srgbClr val="00588A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8308-4EBF-9D2C-EDFCD7647EB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경기</c:v>
                </c:pt>
                <c:pt idx="1">
                  <c:v>서울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99</c:v>
                </c:pt>
                <c:pt idx="1">
                  <c:v>118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08-4EBF-9D2C-EDFCD7647EB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80"/>
        <c:axId val="449735416"/>
        <c:axId val="449730936"/>
      </c:barChart>
      <c:catAx>
        <c:axId val="449735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730936"/>
        <c:crosses val="autoZero"/>
        <c:auto val="1"/>
        <c:lblAlgn val="ctr"/>
        <c:lblOffset val="100"/>
        <c:noMultiLvlLbl val="0"/>
      </c:catAx>
      <c:valAx>
        <c:axId val="449730936"/>
        <c:scaling>
          <c:orientation val="minMax"/>
          <c:max val="140"/>
          <c:min val="80"/>
        </c:scaling>
        <c:delete val="1"/>
        <c:axPos val="l"/>
        <c:numFmt formatCode="General" sourceLinked="1"/>
        <c:majorTickMark val="none"/>
        <c:minorTickMark val="none"/>
        <c:tickLblPos val="nextTo"/>
        <c:crossAx val="449735416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3288472663864823E-2"/>
          <c:y val="0"/>
          <c:w val="0.87342305467227033"/>
          <c:h val="0.970304993437481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rgbClr val="00588A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ko-KR" altLang="en-US"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4"/>
                <c:pt idx="0">
                  <c:v>경기</c:v>
                </c:pt>
                <c:pt idx="1">
                  <c:v>서울</c:v>
                </c:pt>
                <c:pt idx="2">
                  <c:v>인천</c:v>
                </c:pt>
                <c:pt idx="3">
                  <c:v>기타지역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40</c:v>
                </c:pt>
                <c:pt idx="1">
                  <c:v>20</c:v>
                </c:pt>
                <c:pt idx="2">
                  <c:v>10</c:v>
                </c:pt>
                <c:pt idx="3">
                  <c:v>5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08-4EBF-9D2C-EDFCD7647EB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80"/>
        <c:axId val="449735416"/>
        <c:axId val="449730936"/>
      </c:barChart>
      <c:catAx>
        <c:axId val="449735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730936"/>
        <c:crosses val="autoZero"/>
        <c:auto val="1"/>
        <c:lblAlgn val="ctr"/>
        <c:lblOffset val="100"/>
        <c:noMultiLvlLbl val="0"/>
      </c:catAx>
      <c:valAx>
        <c:axId val="449730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735416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Sheet11!$A$16:$A$27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Sheet11!$B$16:$B$27</c:f>
              <c:numCache>
                <c:formatCode>General</c:formatCode>
                <c:ptCount val="12"/>
                <c:pt idx="0">
                  <c:v>30</c:v>
                </c:pt>
                <c:pt idx="1">
                  <c:v>28</c:v>
                </c:pt>
                <c:pt idx="2">
                  <c:v>15</c:v>
                </c:pt>
                <c:pt idx="3">
                  <c:v>60</c:v>
                </c:pt>
                <c:pt idx="4">
                  <c:v>50</c:v>
                </c:pt>
                <c:pt idx="5">
                  <c:v>16</c:v>
                </c:pt>
                <c:pt idx="6">
                  <c:v>10</c:v>
                </c:pt>
                <c:pt idx="7">
                  <c:v>5</c:v>
                </c:pt>
                <c:pt idx="8">
                  <c:v>6</c:v>
                </c:pt>
                <c:pt idx="9">
                  <c:v>9</c:v>
                </c:pt>
                <c:pt idx="10">
                  <c:v>20</c:v>
                </c:pt>
                <c:pt idx="1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E2-4B6F-9E8D-0DE97731AA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567615440"/>
        <c:axId val="567617360"/>
      </c:barChart>
      <c:catAx>
        <c:axId val="567615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67617360"/>
        <c:crosses val="autoZero"/>
        <c:auto val="1"/>
        <c:lblAlgn val="ctr"/>
        <c:lblOffset val="100"/>
        <c:noMultiLvlLbl val="0"/>
      </c:catAx>
      <c:valAx>
        <c:axId val="567617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7615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694071-0E76-4735-BD35-FFA14697121D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DC2F242C-9254-4A06-AD28-C645324776CF}">
      <dgm:prSet phldrT="[텍스트]" custT="1"/>
      <dgm:spPr>
        <a:solidFill>
          <a:srgbClr val="00588A"/>
        </a:solidFill>
      </dgm:spPr>
      <dgm:t>
        <a:bodyPr/>
        <a:lstStyle/>
        <a:p>
          <a:pPr latinLnBrk="1"/>
          <a:r>
            <a:rPr lang="ko-KR" altLang="en-US" sz="1200" b="1" dirty="0"/>
            <a:t>원재료 </a:t>
          </a:r>
          <a:br>
            <a:rPr lang="en-US" altLang="ko-KR" sz="1200" b="1" dirty="0"/>
          </a:br>
          <a:r>
            <a:rPr lang="ko-KR" altLang="en-US" sz="1200" b="1" dirty="0"/>
            <a:t>주문</a:t>
          </a:r>
          <a:endParaRPr lang="en-US" altLang="ko-KR" sz="1200" b="1" dirty="0"/>
        </a:p>
      </dgm:t>
    </dgm:pt>
    <dgm:pt modelId="{E1573675-B5E9-43F4-B699-4094D87A240F}" type="parTrans" cxnId="{E7195181-B3CF-4205-ABCC-B5DD0DD5372E}">
      <dgm:prSet/>
      <dgm:spPr/>
      <dgm:t>
        <a:bodyPr/>
        <a:lstStyle/>
        <a:p>
          <a:pPr latinLnBrk="1"/>
          <a:endParaRPr lang="ko-KR" altLang="en-US" sz="1800"/>
        </a:p>
      </dgm:t>
    </dgm:pt>
    <dgm:pt modelId="{4922B069-D20C-4963-8755-111FC93C13C2}" type="sibTrans" cxnId="{E7195181-B3CF-4205-ABCC-B5DD0DD5372E}">
      <dgm:prSet/>
      <dgm:spPr/>
      <dgm:t>
        <a:bodyPr/>
        <a:lstStyle/>
        <a:p>
          <a:pPr latinLnBrk="1"/>
          <a:endParaRPr lang="ko-KR" altLang="en-US" sz="1800"/>
        </a:p>
      </dgm:t>
    </dgm:pt>
    <dgm:pt modelId="{848E7F4B-D945-49BF-84C8-0164F74EF8C7}">
      <dgm:prSet phldrT="[텍스트]" custT="1"/>
      <dgm:spPr>
        <a:solidFill>
          <a:srgbClr val="0070C0"/>
        </a:solidFill>
      </dgm:spPr>
      <dgm:t>
        <a:bodyPr/>
        <a:lstStyle/>
        <a:p>
          <a:pPr latinLnBrk="1"/>
          <a:r>
            <a:rPr lang="ko-KR" altLang="en-US" sz="1200" b="1" dirty="0"/>
            <a:t>마스크 </a:t>
          </a:r>
          <a:br>
            <a:rPr lang="en-US" altLang="ko-KR" sz="1200" b="1" dirty="0"/>
          </a:br>
          <a:r>
            <a:rPr lang="ko-KR" altLang="en-US" sz="1200" b="1" dirty="0"/>
            <a:t>적시 생산</a:t>
          </a:r>
          <a:endParaRPr lang="en-US" altLang="ko-KR" sz="1200" b="1" dirty="0"/>
        </a:p>
      </dgm:t>
    </dgm:pt>
    <dgm:pt modelId="{8D0C0BCA-B939-49A9-B315-3EF627C09807}" type="parTrans" cxnId="{D38889FE-7F2C-430F-9223-161DD05594FA}">
      <dgm:prSet/>
      <dgm:spPr/>
      <dgm:t>
        <a:bodyPr/>
        <a:lstStyle/>
        <a:p>
          <a:pPr latinLnBrk="1"/>
          <a:endParaRPr lang="ko-KR" altLang="en-US" sz="1800"/>
        </a:p>
      </dgm:t>
    </dgm:pt>
    <dgm:pt modelId="{3B1B5A2A-1BB4-4BE1-AA9E-F88BD0D9CC79}" type="sibTrans" cxnId="{D38889FE-7F2C-430F-9223-161DD05594FA}">
      <dgm:prSet/>
      <dgm:spPr/>
      <dgm:t>
        <a:bodyPr/>
        <a:lstStyle/>
        <a:p>
          <a:pPr latinLnBrk="1"/>
          <a:endParaRPr lang="ko-KR" altLang="en-US" sz="1800"/>
        </a:p>
      </dgm:t>
    </dgm:pt>
    <dgm:pt modelId="{779DA332-BB46-45BA-99CE-6FDB17F326EE}">
      <dgm:prSet phldrT="[텍스트]" custT="1"/>
      <dgm:spPr>
        <a:solidFill>
          <a:srgbClr val="002060"/>
        </a:solidFill>
      </dgm:spPr>
      <dgm:t>
        <a:bodyPr/>
        <a:lstStyle/>
        <a:p>
          <a:pPr latinLnBrk="1"/>
          <a:r>
            <a:rPr lang="ko-KR" altLang="en-US" sz="1200" b="1" dirty="0"/>
            <a:t>수요예측</a:t>
          </a:r>
        </a:p>
      </dgm:t>
    </dgm:pt>
    <dgm:pt modelId="{1FE32C48-32D3-43AA-8463-93526FAD0B1B}" type="sibTrans" cxnId="{04BA9333-F31C-4E8E-B76F-BA3CEB768796}">
      <dgm:prSet/>
      <dgm:spPr/>
      <dgm:t>
        <a:bodyPr/>
        <a:lstStyle/>
        <a:p>
          <a:pPr latinLnBrk="1"/>
          <a:endParaRPr lang="ko-KR" altLang="en-US" sz="1800"/>
        </a:p>
      </dgm:t>
    </dgm:pt>
    <dgm:pt modelId="{472AE566-CD09-489C-A583-9BCEF61D8DCE}" type="parTrans" cxnId="{04BA9333-F31C-4E8E-B76F-BA3CEB768796}">
      <dgm:prSet/>
      <dgm:spPr/>
      <dgm:t>
        <a:bodyPr/>
        <a:lstStyle/>
        <a:p>
          <a:pPr latinLnBrk="1"/>
          <a:endParaRPr lang="ko-KR" altLang="en-US" sz="1800"/>
        </a:p>
      </dgm:t>
    </dgm:pt>
    <dgm:pt modelId="{A8BAC390-25FC-4824-86EE-41A0F15735ED}" type="pres">
      <dgm:prSet presAssocID="{99694071-0E76-4735-BD35-FFA14697121D}" presName="compositeShape" presStyleCnt="0">
        <dgm:presLayoutVars>
          <dgm:chMax val="7"/>
          <dgm:dir/>
          <dgm:resizeHandles val="exact"/>
        </dgm:presLayoutVars>
      </dgm:prSet>
      <dgm:spPr/>
    </dgm:pt>
    <dgm:pt modelId="{87594E78-9271-47AA-97AA-B14F8DAD7687}" type="pres">
      <dgm:prSet presAssocID="{99694071-0E76-4735-BD35-FFA14697121D}" presName="wedge1" presStyleLbl="node1" presStyleIdx="0" presStyleCnt="3"/>
      <dgm:spPr/>
    </dgm:pt>
    <dgm:pt modelId="{17021E44-3480-4042-8BE7-3EC40A3E1490}" type="pres">
      <dgm:prSet presAssocID="{99694071-0E76-4735-BD35-FFA14697121D}" presName="dummy1a" presStyleCnt="0"/>
      <dgm:spPr/>
    </dgm:pt>
    <dgm:pt modelId="{ABBCFF79-A978-400D-920E-62620ECFDC2B}" type="pres">
      <dgm:prSet presAssocID="{99694071-0E76-4735-BD35-FFA14697121D}" presName="dummy1b" presStyleCnt="0"/>
      <dgm:spPr/>
    </dgm:pt>
    <dgm:pt modelId="{4AEBE44A-32F4-4880-9CB9-F66CEF6570E0}" type="pres">
      <dgm:prSet presAssocID="{99694071-0E76-4735-BD35-FFA14697121D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52640791-496E-4622-82E6-6852494D2511}" type="pres">
      <dgm:prSet presAssocID="{99694071-0E76-4735-BD35-FFA14697121D}" presName="wedge2" presStyleLbl="node1" presStyleIdx="1" presStyleCnt="3"/>
      <dgm:spPr/>
    </dgm:pt>
    <dgm:pt modelId="{E654680A-442E-4E4F-AE9C-F26589C67895}" type="pres">
      <dgm:prSet presAssocID="{99694071-0E76-4735-BD35-FFA14697121D}" presName="dummy2a" presStyleCnt="0"/>
      <dgm:spPr/>
    </dgm:pt>
    <dgm:pt modelId="{7B21CA9D-AC8B-4886-8596-629CE0EB20DE}" type="pres">
      <dgm:prSet presAssocID="{99694071-0E76-4735-BD35-FFA14697121D}" presName="dummy2b" presStyleCnt="0"/>
      <dgm:spPr/>
    </dgm:pt>
    <dgm:pt modelId="{DC00343F-D4A0-4C21-8517-56D0940B940F}" type="pres">
      <dgm:prSet presAssocID="{99694071-0E76-4735-BD35-FFA14697121D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FBEED20-5598-48BE-8ED9-72DF7210E561}" type="pres">
      <dgm:prSet presAssocID="{99694071-0E76-4735-BD35-FFA14697121D}" presName="wedge3" presStyleLbl="node1" presStyleIdx="2" presStyleCnt="3" custScaleX="117553" custScaleY="117553"/>
      <dgm:spPr/>
    </dgm:pt>
    <dgm:pt modelId="{EB7C20D4-15DD-4774-9ED1-A2D1771940CB}" type="pres">
      <dgm:prSet presAssocID="{99694071-0E76-4735-BD35-FFA14697121D}" presName="dummy3a" presStyleCnt="0"/>
      <dgm:spPr/>
    </dgm:pt>
    <dgm:pt modelId="{5930ED21-7B45-4CB2-A478-2F9959A5A158}" type="pres">
      <dgm:prSet presAssocID="{99694071-0E76-4735-BD35-FFA14697121D}" presName="dummy3b" presStyleCnt="0"/>
      <dgm:spPr/>
    </dgm:pt>
    <dgm:pt modelId="{CC0C2E25-6D50-4A6A-B0D1-F8F670FC185F}" type="pres">
      <dgm:prSet presAssocID="{99694071-0E76-4735-BD35-FFA14697121D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FDD3BE24-FECB-4FCE-B837-F6F3B2DACC55}" type="pres">
      <dgm:prSet presAssocID="{4922B069-D20C-4963-8755-111FC93C13C2}" presName="arrowWedge1" presStyleLbl="fgSibTrans2D1" presStyleIdx="0" presStyleCnt="3"/>
      <dgm:spPr>
        <a:solidFill>
          <a:schemeClr val="accent1">
            <a:lumMod val="40000"/>
            <a:lumOff val="60000"/>
          </a:schemeClr>
        </a:solidFill>
      </dgm:spPr>
    </dgm:pt>
    <dgm:pt modelId="{A0CB251B-7AAD-4A80-94F0-98F7C482ED9B}" type="pres">
      <dgm:prSet presAssocID="{3B1B5A2A-1BB4-4BE1-AA9E-F88BD0D9CC79}" presName="arrowWedge2" presStyleLbl="fgSibTrans2D1" presStyleIdx="1" presStyleCnt="3"/>
      <dgm:spPr/>
    </dgm:pt>
    <dgm:pt modelId="{91C476A6-3EF0-44BA-94CD-D88C20626607}" type="pres">
      <dgm:prSet presAssocID="{1FE32C48-32D3-43AA-8463-93526FAD0B1B}" presName="arrowWedge3" presStyleLbl="fgSibTrans2D1" presStyleIdx="2" presStyleCnt="3" custScaleX="135923" custScaleY="135923"/>
      <dgm:spPr/>
    </dgm:pt>
  </dgm:ptLst>
  <dgm:cxnLst>
    <dgm:cxn modelId="{7FD79513-28D9-4226-944C-8E3C8FA2F6FE}" type="presOf" srcId="{848E7F4B-D945-49BF-84C8-0164F74EF8C7}" destId="{52640791-496E-4622-82E6-6852494D2511}" srcOrd="0" destOrd="0" presId="urn:microsoft.com/office/officeart/2005/8/layout/cycle8"/>
    <dgm:cxn modelId="{46B4FC19-7346-4ABA-8F3B-35ED02F16968}" type="presOf" srcId="{DC2F242C-9254-4A06-AD28-C645324776CF}" destId="{4AEBE44A-32F4-4880-9CB9-F66CEF6570E0}" srcOrd="1" destOrd="0" presId="urn:microsoft.com/office/officeart/2005/8/layout/cycle8"/>
    <dgm:cxn modelId="{04BA9333-F31C-4E8E-B76F-BA3CEB768796}" srcId="{99694071-0E76-4735-BD35-FFA14697121D}" destId="{779DA332-BB46-45BA-99CE-6FDB17F326EE}" srcOrd="2" destOrd="0" parTransId="{472AE566-CD09-489C-A583-9BCEF61D8DCE}" sibTransId="{1FE32C48-32D3-43AA-8463-93526FAD0B1B}"/>
    <dgm:cxn modelId="{3F53FF50-0E95-4890-B40C-21F2674E10FC}" type="presOf" srcId="{DC2F242C-9254-4A06-AD28-C645324776CF}" destId="{87594E78-9271-47AA-97AA-B14F8DAD7687}" srcOrd="0" destOrd="0" presId="urn:microsoft.com/office/officeart/2005/8/layout/cycle8"/>
    <dgm:cxn modelId="{B0987B54-DCB7-4EAE-ADFC-AF83A614B811}" type="presOf" srcId="{848E7F4B-D945-49BF-84C8-0164F74EF8C7}" destId="{DC00343F-D4A0-4C21-8517-56D0940B940F}" srcOrd="1" destOrd="0" presId="urn:microsoft.com/office/officeart/2005/8/layout/cycle8"/>
    <dgm:cxn modelId="{E7195181-B3CF-4205-ABCC-B5DD0DD5372E}" srcId="{99694071-0E76-4735-BD35-FFA14697121D}" destId="{DC2F242C-9254-4A06-AD28-C645324776CF}" srcOrd="0" destOrd="0" parTransId="{E1573675-B5E9-43F4-B699-4094D87A240F}" sibTransId="{4922B069-D20C-4963-8755-111FC93C13C2}"/>
    <dgm:cxn modelId="{90495A82-5231-4FCC-A21E-702C1751221B}" type="presOf" srcId="{779DA332-BB46-45BA-99CE-6FDB17F326EE}" destId="{0FBEED20-5598-48BE-8ED9-72DF7210E561}" srcOrd="0" destOrd="0" presId="urn:microsoft.com/office/officeart/2005/8/layout/cycle8"/>
    <dgm:cxn modelId="{FF457B83-24CB-4E53-B077-BA6867D4A966}" type="presOf" srcId="{99694071-0E76-4735-BD35-FFA14697121D}" destId="{A8BAC390-25FC-4824-86EE-41A0F15735ED}" srcOrd="0" destOrd="0" presId="urn:microsoft.com/office/officeart/2005/8/layout/cycle8"/>
    <dgm:cxn modelId="{75F870A0-DCB9-4359-91BF-A59619BB01E0}" type="presOf" srcId="{779DA332-BB46-45BA-99CE-6FDB17F326EE}" destId="{CC0C2E25-6D50-4A6A-B0D1-F8F670FC185F}" srcOrd="1" destOrd="0" presId="urn:microsoft.com/office/officeart/2005/8/layout/cycle8"/>
    <dgm:cxn modelId="{D38889FE-7F2C-430F-9223-161DD05594FA}" srcId="{99694071-0E76-4735-BD35-FFA14697121D}" destId="{848E7F4B-D945-49BF-84C8-0164F74EF8C7}" srcOrd="1" destOrd="0" parTransId="{8D0C0BCA-B939-49A9-B315-3EF627C09807}" sibTransId="{3B1B5A2A-1BB4-4BE1-AA9E-F88BD0D9CC79}"/>
    <dgm:cxn modelId="{DF89FB64-0D6F-46FC-BA12-7B738D52311D}" type="presParOf" srcId="{A8BAC390-25FC-4824-86EE-41A0F15735ED}" destId="{87594E78-9271-47AA-97AA-B14F8DAD7687}" srcOrd="0" destOrd="0" presId="urn:microsoft.com/office/officeart/2005/8/layout/cycle8"/>
    <dgm:cxn modelId="{531D578D-8080-473F-B915-DBCABCB302F1}" type="presParOf" srcId="{A8BAC390-25FC-4824-86EE-41A0F15735ED}" destId="{17021E44-3480-4042-8BE7-3EC40A3E1490}" srcOrd="1" destOrd="0" presId="urn:microsoft.com/office/officeart/2005/8/layout/cycle8"/>
    <dgm:cxn modelId="{2BA25744-F048-46E4-A1D7-21B10BBFE3F6}" type="presParOf" srcId="{A8BAC390-25FC-4824-86EE-41A0F15735ED}" destId="{ABBCFF79-A978-400D-920E-62620ECFDC2B}" srcOrd="2" destOrd="0" presId="urn:microsoft.com/office/officeart/2005/8/layout/cycle8"/>
    <dgm:cxn modelId="{34A39612-8B60-4491-BDC7-2D66E0A2C48F}" type="presParOf" srcId="{A8BAC390-25FC-4824-86EE-41A0F15735ED}" destId="{4AEBE44A-32F4-4880-9CB9-F66CEF6570E0}" srcOrd="3" destOrd="0" presId="urn:microsoft.com/office/officeart/2005/8/layout/cycle8"/>
    <dgm:cxn modelId="{C1D9B7FA-63D1-4955-BA10-1763BD6A63EE}" type="presParOf" srcId="{A8BAC390-25FC-4824-86EE-41A0F15735ED}" destId="{52640791-496E-4622-82E6-6852494D2511}" srcOrd="4" destOrd="0" presId="urn:microsoft.com/office/officeart/2005/8/layout/cycle8"/>
    <dgm:cxn modelId="{085EA3A2-226F-40EA-B518-759CB59DB209}" type="presParOf" srcId="{A8BAC390-25FC-4824-86EE-41A0F15735ED}" destId="{E654680A-442E-4E4F-AE9C-F26589C67895}" srcOrd="5" destOrd="0" presId="urn:microsoft.com/office/officeart/2005/8/layout/cycle8"/>
    <dgm:cxn modelId="{936D1F0E-9708-41B9-957F-4E40ECE20376}" type="presParOf" srcId="{A8BAC390-25FC-4824-86EE-41A0F15735ED}" destId="{7B21CA9D-AC8B-4886-8596-629CE0EB20DE}" srcOrd="6" destOrd="0" presId="urn:microsoft.com/office/officeart/2005/8/layout/cycle8"/>
    <dgm:cxn modelId="{9B9CE285-D878-4A0E-A9A5-551169F2D68D}" type="presParOf" srcId="{A8BAC390-25FC-4824-86EE-41A0F15735ED}" destId="{DC00343F-D4A0-4C21-8517-56D0940B940F}" srcOrd="7" destOrd="0" presId="urn:microsoft.com/office/officeart/2005/8/layout/cycle8"/>
    <dgm:cxn modelId="{26C746BB-87DD-4978-8775-53EF182948E8}" type="presParOf" srcId="{A8BAC390-25FC-4824-86EE-41A0F15735ED}" destId="{0FBEED20-5598-48BE-8ED9-72DF7210E561}" srcOrd="8" destOrd="0" presId="urn:microsoft.com/office/officeart/2005/8/layout/cycle8"/>
    <dgm:cxn modelId="{6BBCBC59-A308-4312-820D-50251A1B091D}" type="presParOf" srcId="{A8BAC390-25FC-4824-86EE-41A0F15735ED}" destId="{EB7C20D4-15DD-4774-9ED1-A2D1771940CB}" srcOrd="9" destOrd="0" presId="urn:microsoft.com/office/officeart/2005/8/layout/cycle8"/>
    <dgm:cxn modelId="{B77862C1-58EF-4782-BD68-048D39E94232}" type="presParOf" srcId="{A8BAC390-25FC-4824-86EE-41A0F15735ED}" destId="{5930ED21-7B45-4CB2-A478-2F9959A5A158}" srcOrd="10" destOrd="0" presId="urn:microsoft.com/office/officeart/2005/8/layout/cycle8"/>
    <dgm:cxn modelId="{36174F08-3E2F-4B8F-8865-1A138743966C}" type="presParOf" srcId="{A8BAC390-25FC-4824-86EE-41A0F15735ED}" destId="{CC0C2E25-6D50-4A6A-B0D1-F8F670FC185F}" srcOrd="11" destOrd="0" presId="urn:microsoft.com/office/officeart/2005/8/layout/cycle8"/>
    <dgm:cxn modelId="{0B26127C-6E0B-4348-A7D8-5F3491133712}" type="presParOf" srcId="{A8BAC390-25FC-4824-86EE-41A0F15735ED}" destId="{FDD3BE24-FECB-4FCE-B837-F6F3B2DACC55}" srcOrd="12" destOrd="0" presId="urn:microsoft.com/office/officeart/2005/8/layout/cycle8"/>
    <dgm:cxn modelId="{749B0C7C-2DD8-4BF8-AF9D-4818B412F831}" type="presParOf" srcId="{A8BAC390-25FC-4824-86EE-41A0F15735ED}" destId="{A0CB251B-7AAD-4A80-94F0-98F7C482ED9B}" srcOrd="13" destOrd="0" presId="urn:microsoft.com/office/officeart/2005/8/layout/cycle8"/>
    <dgm:cxn modelId="{48FA91B9-ACF3-47BA-85B0-AFE4010E4EFC}" type="presParOf" srcId="{A8BAC390-25FC-4824-86EE-41A0F15735ED}" destId="{91C476A6-3EF0-44BA-94CD-D88C20626607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594E78-9271-47AA-97AA-B14F8DAD7687}">
      <dsp:nvSpPr>
        <dsp:cNvPr id="0" name=""/>
        <dsp:cNvSpPr/>
      </dsp:nvSpPr>
      <dsp:spPr>
        <a:xfrm>
          <a:off x="992684" y="205491"/>
          <a:ext cx="2157663" cy="2157663"/>
        </a:xfrm>
        <a:prstGeom prst="pie">
          <a:avLst>
            <a:gd name="adj1" fmla="val 16200000"/>
            <a:gd name="adj2" fmla="val 1800000"/>
          </a:avLst>
        </a:prstGeom>
        <a:solidFill>
          <a:srgbClr val="00588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b="1" kern="1200" dirty="0"/>
            <a:t>원재료 </a:t>
          </a:r>
          <a:br>
            <a:rPr lang="en-US" altLang="ko-KR" sz="1200" b="1" kern="1200" dirty="0"/>
          </a:br>
          <a:r>
            <a:rPr lang="ko-KR" altLang="en-US" sz="1200" b="1" kern="1200" dirty="0"/>
            <a:t>주문</a:t>
          </a:r>
          <a:endParaRPr lang="en-US" altLang="ko-KR" sz="1200" b="1" kern="1200" dirty="0"/>
        </a:p>
      </dsp:txBody>
      <dsp:txXfrm>
        <a:off x="2129824" y="662710"/>
        <a:ext cx="770594" cy="642161"/>
      </dsp:txXfrm>
    </dsp:sp>
    <dsp:sp modelId="{52640791-496E-4622-82E6-6852494D2511}">
      <dsp:nvSpPr>
        <dsp:cNvPr id="0" name=""/>
        <dsp:cNvSpPr/>
      </dsp:nvSpPr>
      <dsp:spPr>
        <a:xfrm>
          <a:off x="948247" y="282551"/>
          <a:ext cx="2157663" cy="2157663"/>
        </a:xfrm>
        <a:prstGeom prst="pie">
          <a:avLst>
            <a:gd name="adj1" fmla="val 1800000"/>
            <a:gd name="adj2" fmla="val 9000000"/>
          </a:avLst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b="1" kern="1200" dirty="0"/>
            <a:t>마스크 </a:t>
          </a:r>
          <a:br>
            <a:rPr lang="en-US" altLang="ko-KR" sz="1200" b="1" kern="1200" dirty="0"/>
          </a:br>
          <a:r>
            <a:rPr lang="ko-KR" altLang="en-US" sz="1200" b="1" kern="1200" dirty="0"/>
            <a:t>적시 생산</a:t>
          </a:r>
          <a:endParaRPr lang="en-US" altLang="ko-KR" sz="1200" b="1" kern="1200" dirty="0"/>
        </a:p>
      </dsp:txBody>
      <dsp:txXfrm>
        <a:off x="1461976" y="1682463"/>
        <a:ext cx="1155891" cy="565102"/>
      </dsp:txXfrm>
    </dsp:sp>
    <dsp:sp modelId="{0FBEED20-5598-48BE-8ED9-72DF7210E561}">
      <dsp:nvSpPr>
        <dsp:cNvPr id="0" name=""/>
        <dsp:cNvSpPr/>
      </dsp:nvSpPr>
      <dsp:spPr>
        <a:xfrm>
          <a:off x="714442" y="16124"/>
          <a:ext cx="2536398" cy="2536398"/>
        </a:xfrm>
        <a:prstGeom prst="pie">
          <a:avLst>
            <a:gd name="adj1" fmla="val 9000000"/>
            <a:gd name="adj2" fmla="val 16200000"/>
          </a:avLst>
        </a:prstGeom>
        <a:solidFill>
          <a:srgbClr val="00206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b="1" kern="1200" dirty="0"/>
            <a:t>수요예측</a:t>
          </a:r>
        </a:p>
      </dsp:txBody>
      <dsp:txXfrm>
        <a:off x="1008241" y="553599"/>
        <a:ext cx="905856" cy="754880"/>
      </dsp:txXfrm>
    </dsp:sp>
    <dsp:sp modelId="{FDD3BE24-FECB-4FCE-B837-F6F3B2DACC55}">
      <dsp:nvSpPr>
        <dsp:cNvPr id="0" name=""/>
        <dsp:cNvSpPr/>
      </dsp:nvSpPr>
      <dsp:spPr>
        <a:xfrm>
          <a:off x="859293" y="71922"/>
          <a:ext cx="2424802" cy="2424802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CB251B-7AAD-4A80-94F0-98F7C482ED9B}">
      <dsp:nvSpPr>
        <dsp:cNvPr id="0" name=""/>
        <dsp:cNvSpPr/>
      </dsp:nvSpPr>
      <dsp:spPr>
        <a:xfrm>
          <a:off x="814677" y="148845"/>
          <a:ext cx="2424802" cy="2424802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C476A6-3EF0-44BA-94CD-D88C20626607}">
      <dsp:nvSpPr>
        <dsp:cNvPr id="0" name=""/>
        <dsp:cNvSpPr/>
      </dsp:nvSpPr>
      <dsp:spPr>
        <a:xfrm>
          <a:off x="331371" y="-366768"/>
          <a:ext cx="3295864" cy="3295864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yline.network/2019/04/17-45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분석 결과 </a:t>
            </a:r>
            <a:r>
              <a:rPr lang="en-US" altLang="ko-KR" dirty="0"/>
              <a:t>~~~~</a:t>
            </a:r>
            <a:r>
              <a:rPr lang="ko-KR" altLang="en-US" dirty="0"/>
              <a:t>가 중요한 변수입니다</a:t>
            </a:r>
            <a:r>
              <a:rPr lang="en-US" altLang="ko-KR" dirty="0"/>
              <a:t>. </a:t>
            </a:r>
            <a:r>
              <a:rPr lang="ko-KR" altLang="en-US" dirty="0"/>
              <a:t>이것을 기반으로</a:t>
            </a:r>
            <a:r>
              <a:rPr lang="ko-KR" altLang="en-US" baseline="0" dirty="0"/>
              <a:t> 선정</a:t>
            </a:r>
            <a:r>
              <a:rPr lang="en-US" altLang="ko-KR" dirty="0"/>
              <a:t>~~, </a:t>
            </a:r>
            <a:r>
              <a:rPr lang="ko-KR" altLang="en-US" dirty="0" err="1"/>
              <a:t>인사이트</a:t>
            </a:r>
            <a:r>
              <a:rPr lang="ko-KR" altLang="en-US" dirty="0"/>
              <a:t> 도출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835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5f53af27b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분석결과를 바탕으로 도출한 개선입니다</a:t>
            </a:r>
            <a:r>
              <a:rPr lang="en-US" altLang="ko-K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첫번재는</a:t>
            </a:r>
            <a:r>
              <a:rPr lang="ko-KR" altLang="en-US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마케팅 방안입니다</a:t>
            </a:r>
            <a:r>
              <a:rPr lang="en-US" altLang="ko-K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00000"/>
              </a:lnSpc>
              <a:spcBef>
                <a:spcPts val="300"/>
              </a:spcBef>
              <a:defRPr/>
            </a:pPr>
            <a:r>
              <a:rPr lang="ko-KR" altLang="en-US" sz="2000" dirty="0">
                <a:solidFill>
                  <a:prstClr val="black"/>
                </a:solidFill>
              </a:rPr>
              <a:t>연령대별 미세먼지에 대한 대응 행동 양식이 상이하므로</a:t>
            </a:r>
            <a:r>
              <a:rPr lang="en-US" altLang="ko-KR" sz="2000" dirty="0">
                <a:solidFill>
                  <a:prstClr val="black"/>
                </a:solidFill>
              </a:rPr>
              <a:t>, </a:t>
            </a:r>
            <a:r>
              <a:rPr lang="ko-KR" altLang="en-US" sz="2000" dirty="0">
                <a:solidFill>
                  <a:prstClr val="black"/>
                </a:solidFill>
              </a:rPr>
              <a:t>연령 특성에 따른 맞춤형 마케팅 실시</a:t>
            </a:r>
            <a:endParaRPr lang="en-US" altLang="ko-KR" sz="2000" dirty="0">
              <a:solidFill>
                <a:prstClr val="black"/>
              </a:solidFill>
            </a:endParaRPr>
          </a:p>
          <a:p>
            <a:pPr lvl="0">
              <a:lnSpc>
                <a:spcPct val="100000"/>
              </a:lnSpc>
              <a:spcBef>
                <a:spcPts val="300"/>
              </a:spcBef>
              <a:defRPr/>
            </a:pPr>
            <a:endParaRPr lang="ko-KR" altLang="en-US" sz="2000" dirty="0">
              <a:solidFill>
                <a:prstClr val="blac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r>
              <a:rPr lang="ko-KR" altLang="en-US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대와 </a:t>
            </a:r>
            <a:r>
              <a:rPr lang="ko-KR" altLang="en-US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고연령층은</a:t>
            </a:r>
            <a:r>
              <a:rPr lang="ko-KR" altLang="en-US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미세먼지 민감도가 낮기 때문에</a:t>
            </a:r>
            <a:r>
              <a:rPr lang="en-US" altLang="ko-K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altLang="ko-KR" sz="2000" b="0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2000" b="0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민감도를 높이기 위해 </a:t>
            </a:r>
            <a:endParaRPr lang="en-US" altLang="ko-KR" sz="2000" b="0" strike="noStrik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0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그들이 주로 사용하는 채널을 이용하여 미세먼지의 위험성을 전파할 필요가 있습니다</a:t>
            </a:r>
            <a:r>
              <a:rPr lang="en-US" altLang="ko-KR" sz="2000" b="0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b="0" strike="noStrik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5f53af27b0_0_6:notes"/>
          <p:cNvSpPr txBox="1"/>
          <p:nvPr/>
        </p:nvSpPr>
        <p:spPr>
          <a:xfrm>
            <a:off x="3884760" y="8685360"/>
            <a:ext cx="2971500" cy="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400" b="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7" name="Google Shape;567;g5f53af27b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 개선안은 </a:t>
            </a:r>
            <a:r>
              <a:rPr lang="ko-KR" altLang="en-US" dirty="0" err="1"/>
              <a:t>경인외</a:t>
            </a:r>
            <a:r>
              <a:rPr lang="ko-KR" altLang="en-US" dirty="0"/>
              <a:t> 지역 진출입니다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앞에서 찾은 인구수 공장과의 거리 </a:t>
            </a:r>
            <a:r>
              <a:rPr lang="ko-KR" altLang="en-US" dirty="0" err="1"/>
              <a:t>검색량</a:t>
            </a:r>
            <a:r>
              <a:rPr lang="ko-KR" altLang="en-US" dirty="0"/>
              <a:t> </a:t>
            </a:r>
            <a:r>
              <a:rPr lang="ko-KR" altLang="en-US" dirty="0" err="1"/>
              <a:t>미세먼지량</a:t>
            </a:r>
            <a:r>
              <a:rPr lang="ko-KR" altLang="en-US" dirty="0"/>
              <a:t> 민감도를 이용하 </a:t>
            </a:r>
            <a:r>
              <a:rPr lang="ko-KR" altLang="en-US" dirty="0" err="1"/>
              <a:t>진출가능성</a:t>
            </a:r>
            <a:r>
              <a:rPr lang="ko-KR" altLang="en-US" dirty="0"/>
              <a:t> 점수를 생성했습니다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점수표는</a:t>
            </a:r>
            <a:r>
              <a:rPr lang="ko-KR" altLang="en-US" dirty="0"/>
              <a:t> 오른쪽과 같고 대전이 </a:t>
            </a:r>
            <a:r>
              <a:rPr lang="en-US" altLang="ko-KR" dirty="0"/>
              <a:t>1</a:t>
            </a:r>
            <a:r>
              <a:rPr lang="ko-KR" altLang="en-US" dirty="0"/>
              <a:t>위를 차지했습니다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3710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정확성을 높이기위해서 거리 인구 대기를 기준으로 군집분석 사용했습니다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역시 대전이 서울경기인천과 같은 특성을 보입니다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두가지 결과를 토대로 최우선 진출지역으로 대전을 채택했습니다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대전은 교통의 요충지이며 물류비용역시 </a:t>
            </a:r>
            <a:r>
              <a:rPr lang="ko-KR" altLang="en-US" dirty="0" err="1"/>
              <a:t>최소화할수</a:t>
            </a:r>
            <a:r>
              <a:rPr lang="ko-KR" altLang="en-US" dirty="0"/>
              <a:t> 있습니다</a:t>
            </a:r>
            <a:r>
              <a:rPr lang="en-US" altLang="ko-KR" dirty="0"/>
              <a:t>. </a:t>
            </a:r>
            <a:r>
              <a:rPr lang="ko-KR" altLang="en-US" dirty="0" err="1"/>
              <a:t>진출시</a:t>
            </a:r>
            <a:r>
              <a:rPr lang="ko-KR" altLang="en-US" baseline="0" dirty="0"/>
              <a:t> </a:t>
            </a:r>
            <a:r>
              <a:rPr lang="en-US" altLang="ko-KR" baseline="0" dirty="0"/>
              <a:t>2</a:t>
            </a:r>
            <a:r>
              <a:rPr lang="ko-KR" altLang="en-US" baseline="0" dirty="0" err="1"/>
              <a:t>억가량의</a:t>
            </a:r>
            <a:r>
              <a:rPr lang="ko-KR" altLang="en-US" baseline="0" dirty="0"/>
              <a:t> 영업이익 증대가 예상됩니다</a:t>
            </a:r>
            <a:r>
              <a:rPr lang="en-US" altLang="ko-KR" baseline="0" dirty="0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6329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e3ffb801c_2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e3ffb801c_2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</a:t>
            </a:r>
            <a:r>
              <a:rPr lang="ko-KR" altLang="en-US" dirty="0"/>
              <a:t>번째 개선안은 수요예측 모델 도입입니다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수요예측 모델</a:t>
            </a:r>
            <a:r>
              <a:rPr lang="ko-KR" altLang="en-US" baseline="0" dirty="0"/>
              <a:t> 도입을 통해 </a:t>
            </a:r>
            <a:r>
              <a:rPr lang="en-US" altLang="ko-KR" baseline="0" dirty="0"/>
              <a:t>1</a:t>
            </a:r>
            <a:r>
              <a:rPr lang="ko-KR" altLang="en-US" baseline="0" dirty="0"/>
              <a:t>주일 단위로 생산 주기이 가능합니다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생산주기</a:t>
            </a:r>
            <a:r>
              <a:rPr lang="ko-KR" altLang="en-US" dirty="0"/>
              <a:t> 단축을 통해 자사 뿐만 아니라 </a:t>
            </a:r>
            <a:r>
              <a:rPr lang="ko-KR" altLang="en-US" dirty="0" err="1"/>
              <a:t>유통사</a:t>
            </a:r>
            <a:r>
              <a:rPr lang="en-US" altLang="ko-KR" dirty="0"/>
              <a:t>, </a:t>
            </a:r>
            <a:r>
              <a:rPr lang="ko-KR" altLang="en-US" dirty="0"/>
              <a:t>소매점 재고관리 비용 동반 감소가 가능합니다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이를 통해 포스코의 </a:t>
            </a:r>
            <a:r>
              <a:rPr lang="ko-KR" altLang="en-US" dirty="0" err="1"/>
              <a:t>경영이념인</a:t>
            </a:r>
            <a:r>
              <a:rPr lang="ko-KR" altLang="en-US" dirty="0"/>
              <a:t> </a:t>
            </a:r>
            <a:r>
              <a:rPr lang="ko-KR" altLang="en-US" dirty="0" err="1"/>
              <a:t>기업시민</a:t>
            </a:r>
            <a:r>
              <a:rPr lang="ko-KR" altLang="en-US" baseline="0" dirty="0"/>
              <a:t> 정신의 실현이 가능합니다</a:t>
            </a:r>
            <a:r>
              <a:rPr lang="en-US" altLang="ko-KR" baseline="0" dirty="0"/>
              <a:t>.</a:t>
            </a:r>
            <a:endParaRPr dirty="0"/>
          </a:p>
        </p:txBody>
      </p:sp>
      <p:sp>
        <p:nvSpPr>
          <p:cNvPr id="405" name="Google Shape;405;g5e3ffb801c_23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e3ffb801c_2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e3ffb801c_2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4</a:t>
            </a:r>
            <a:r>
              <a:rPr lang="ko-KR" altLang="en-US" dirty="0"/>
              <a:t>번째 개선안은 예상 수요 안내 및 제품 추천 </a:t>
            </a:r>
            <a:r>
              <a:rPr lang="ko-KR" altLang="en-US" dirty="0" err="1"/>
              <a:t>웹페이지</a:t>
            </a:r>
            <a:r>
              <a:rPr lang="ko-KR" altLang="en-US" dirty="0"/>
              <a:t> 개발입니다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왼쪽 그림과 같이 미세먼지 농도와 이번주의 예상 판매량을 제공하며 자사제품을 추천하여 구매를 유도합니다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5" name="Google Shape;405;g5e3ffb801c_23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82577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e3ffb801c_2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e3ffb801c_2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4</a:t>
            </a:r>
            <a:r>
              <a:rPr lang="ko-KR" altLang="en-US" dirty="0"/>
              <a:t>번째 개선안은 예상 수요 안내 및 제품 추천 </a:t>
            </a:r>
            <a:r>
              <a:rPr lang="ko-KR" altLang="en-US" dirty="0" err="1"/>
              <a:t>웹페이지</a:t>
            </a:r>
            <a:r>
              <a:rPr lang="ko-KR" altLang="en-US" dirty="0"/>
              <a:t> 개발입니다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왼쪽 그림과 같이 미세먼지 농도와 이번주의 예상 판매량을 제공하며 자사제품을 추천하여 구매를 유도합니다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5" name="Google Shape;405;g5e3ffb801c_23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73990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e3ffb801c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e3ffb801c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g5e3ffb801c_7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hlinkClick r:id="rId3"/>
              </a:rPr>
              <a:t>https://byline.network/2019/04/17-45/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649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433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endParaRPr/>
          </a:p>
        </p:txBody>
      </p:sp>
      <p:sp>
        <p:nvSpPr>
          <p:cNvPr id="206" name="Google Shape;20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4019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인구가 많을수록 마스크 판매량이 높게 나타납니다 따라서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진출지역을</a:t>
            </a:r>
            <a:r>
              <a:rPr lang="ko-KR" altLang="en-US" baseline="0" dirty="0"/>
              <a:t> 선정할 </a:t>
            </a:r>
            <a:r>
              <a:rPr lang="ko-KR" altLang="en-US" baseline="0" dirty="0" err="1"/>
              <a:t>떄</a:t>
            </a:r>
            <a:r>
              <a:rPr lang="ko-KR" altLang="en-US" dirty="0"/>
              <a:t> 인구수가 많은 지역을 우선적으로 고려할 필요성이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평균연령이 아주 높거나 아주 낮을 경우 판매량이 낮습니다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57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연령대 별로 나누어 자세 분석해보니 </a:t>
            </a:r>
            <a:r>
              <a:rPr lang="en-US" altLang="ko-KR" dirty="0"/>
              <a:t>20, 40</a:t>
            </a:r>
            <a:r>
              <a:rPr lang="ko-KR" altLang="en-US" dirty="0"/>
              <a:t>대 </a:t>
            </a:r>
            <a:r>
              <a:rPr lang="ko-KR" altLang="en-US" dirty="0" err="1"/>
              <a:t>인구비중이</a:t>
            </a:r>
            <a:r>
              <a:rPr lang="ko-KR" altLang="en-US" dirty="0"/>
              <a:t> 높을 수록 판매량이 높게 나타납니다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따라서 연령대별 판매전략이 필요합니다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청장년층은 점유율 확대이 전략이 필요하고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저연령와</a:t>
            </a:r>
            <a:r>
              <a:rPr lang="ko-KR" altLang="en-US" dirty="0"/>
              <a:t> 고령층에는 시장 개척이 필요합니다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433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4536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e3ffb801c_23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5e3ffb801c_23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수많은 시행착오 끝에 앙상블 기법을 </a:t>
            </a:r>
            <a:r>
              <a:rPr lang="ko-KR" altLang="en-US" dirty="0" err="1"/>
              <a:t>통헤</a:t>
            </a:r>
            <a:r>
              <a:rPr lang="ko-KR" altLang="en-US" dirty="0"/>
              <a:t>  판매량 예측모델을 수립하였습니다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정확도가 가장 높은 </a:t>
            </a:r>
            <a:r>
              <a:rPr lang="en-US" altLang="ko-KR" dirty="0"/>
              <a:t>2019</a:t>
            </a:r>
            <a:r>
              <a:rPr lang="ko-KR" altLang="en-US" dirty="0"/>
              <a:t>년</a:t>
            </a:r>
            <a:r>
              <a:rPr lang="en-US" altLang="ko-KR" dirty="0"/>
              <a:t>1</a:t>
            </a:r>
            <a:r>
              <a:rPr lang="ko-KR" altLang="en-US" dirty="0"/>
              <a:t>월 이후의 데이터를 활용한 </a:t>
            </a:r>
            <a:r>
              <a:rPr lang="ko-KR" altLang="en-US" dirty="0" err="1"/>
              <a:t>랜덤포레스트</a:t>
            </a:r>
            <a:r>
              <a:rPr lang="ko-KR" altLang="en-US" dirty="0"/>
              <a:t> 모델이 최종적으로 선정되었습니다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dirty="0"/>
          </a:p>
        </p:txBody>
      </p:sp>
      <p:sp>
        <p:nvSpPr>
          <p:cNvPr id="429" name="Google Shape;429;g5e3ffb801c_23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4374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e3ffb801c_23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5e3ffb801c_23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총 </a:t>
            </a:r>
            <a:r>
              <a:rPr lang="en-US" altLang="ko-KR" dirty="0"/>
              <a:t>48</a:t>
            </a:r>
            <a:r>
              <a:rPr lang="ko-KR" altLang="en-US" dirty="0"/>
              <a:t>개의 변수를 활용</a:t>
            </a:r>
            <a:endParaRPr dirty="0"/>
          </a:p>
        </p:txBody>
      </p:sp>
      <p:sp>
        <p:nvSpPr>
          <p:cNvPr id="429" name="Google Shape;429;g5e3ffb801c_23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9103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9F4CA3-0F01-408D-906A-096594306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AB7C0F-C6B1-4502-9F65-9AA22D15A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36F13EE-499E-411D-B94A-81B075EAC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0D5F23-98A3-4AD3-A78C-511BE78C1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3496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06B701-8C28-4F0F-ACA7-CD94F17DAAE7}"/>
              </a:ext>
            </a:extLst>
          </p:cNvPr>
          <p:cNvSpPr txBox="1"/>
          <p:nvPr userDrawn="1"/>
        </p:nvSpPr>
        <p:spPr>
          <a:xfrm>
            <a:off x="4644008" y="6418611"/>
            <a:ext cx="4320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청년 </a:t>
            </a:r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AI</a:t>
            </a:r>
            <a:r>
              <a:rPr lang="ko-KR" altLang="en-US" sz="1600" dirty="0" err="1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ㆍ</a:t>
            </a:r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Big Data 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아카데미 </a:t>
            </a:r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7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기</a:t>
            </a:r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_ B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반 </a:t>
            </a:r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조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2CB5D6-C847-4ED7-BD08-266D2769DB37}"/>
              </a:ext>
            </a:extLst>
          </p:cNvPr>
          <p:cNvSpPr/>
          <p:nvPr userDrawn="1"/>
        </p:nvSpPr>
        <p:spPr>
          <a:xfrm>
            <a:off x="0" y="6237857"/>
            <a:ext cx="9144000" cy="6201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62A144B-5259-4593-8597-D7A8D6D212A6}"/>
              </a:ext>
            </a:extLst>
          </p:cNvPr>
          <p:cNvSpPr/>
          <p:nvPr userDrawn="1"/>
        </p:nvSpPr>
        <p:spPr>
          <a:xfrm>
            <a:off x="0" y="0"/>
            <a:ext cx="9144000" cy="6237312"/>
          </a:xfrm>
          <a:prstGeom prst="rect">
            <a:avLst/>
          </a:prstGeom>
          <a:gradFill flip="none" rotWithShape="1">
            <a:gsLst>
              <a:gs pos="0">
                <a:srgbClr val="00588A"/>
              </a:gs>
              <a:gs pos="27000">
                <a:srgbClr val="0070C0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AF6D92F-A4BF-4B59-B0B8-3B342BD43F0F}"/>
              </a:ext>
            </a:extLst>
          </p:cNvPr>
          <p:cNvSpPr/>
          <p:nvPr userDrawn="1"/>
        </p:nvSpPr>
        <p:spPr>
          <a:xfrm>
            <a:off x="-1" y="670560"/>
            <a:ext cx="9143999" cy="579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D58BCC-1FE8-4AD7-AC94-54AD9CED9C92}"/>
              </a:ext>
            </a:extLst>
          </p:cNvPr>
          <p:cNvSpPr txBox="1"/>
          <p:nvPr userDrawn="1"/>
        </p:nvSpPr>
        <p:spPr>
          <a:xfrm>
            <a:off x="4739640" y="6508428"/>
            <a:ext cx="4320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청년 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AI</a:t>
            </a:r>
            <a:r>
              <a:rPr lang="ko-KR" altLang="en-US" sz="1400" dirty="0" err="1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ㆍ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Big Data 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아카데미 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7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기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_ B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반 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나눔바른고딕OTF Light" pitchFamily="50" charset="-127"/>
                <a:ea typeface="나눔바른고딕OTF Light" pitchFamily="50" charset="-127"/>
              </a:rPr>
              <a:t>조</a:t>
            </a:r>
          </a:p>
        </p:txBody>
      </p:sp>
      <p:pic>
        <p:nvPicPr>
          <p:cNvPr id="13" name="그림 12" descr="개체이(가) 표시된 사진&#10;&#10;자동 생성된 설명">
            <a:extLst>
              <a:ext uri="{FF2B5EF4-FFF2-40B4-BE49-F238E27FC236}">
                <a16:creationId xmlns:a16="http://schemas.microsoft.com/office/drawing/2014/main" id="{F8F87357-5B47-4CA7-B6DE-ADE60071DD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92" y="6388940"/>
            <a:ext cx="2123728" cy="412025"/>
          </a:xfrm>
          <a:prstGeom prst="rect">
            <a:avLst/>
          </a:prstGeom>
        </p:spPr>
      </p:pic>
      <p:pic>
        <p:nvPicPr>
          <p:cNvPr id="17" name="그림 4">
            <a:extLst>
              <a:ext uri="{FF2B5EF4-FFF2-40B4-BE49-F238E27FC236}">
                <a16:creationId xmlns:a16="http://schemas.microsoft.com/office/drawing/2014/main" id="{987CCD03-FF94-4AE3-BB82-D73D7BE27B23}"/>
              </a:ext>
            </a:extLst>
          </p:cNvPr>
          <p:cNvPicPr/>
          <p:nvPr userDrawn="1"/>
        </p:nvPicPr>
        <p:blipFill rotWithShape="1">
          <a:blip r:embed="rId3"/>
          <a:srcRect r="90220" b="83599"/>
          <a:stretch/>
        </p:blipFill>
        <p:spPr>
          <a:xfrm>
            <a:off x="4152" y="689471"/>
            <a:ext cx="968816" cy="1124745"/>
          </a:xfrm>
          <a:prstGeom prst="rect">
            <a:avLst/>
          </a:prstGeom>
          <a:ln>
            <a:noFill/>
          </a:ln>
        </p:spPr>
      </p:pic>
      <p:pic>
        <p:nvPicPr>
          <p:cNvPr id="9" name="그림 4">
            <a:extLst>
              <a:ext uri="{FF2B5EF4-FFF2-40B4-BE49-F238E27FC236}">
                <a16:creationId xmlns:a16="http://schemas.microsoft.com/office/drawing/2014/main" id="{412993F1-607F-4669-B586-4DF780D55765}"/>
              </a:ext>
            </a:extLst>
          </p:cNvPr>
          <p:cNvPicPr/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833" b="99306" l="81250" r="99712">
                        <a14:foregroundMark x1="84904" y1="98611" x2="99327" y2="87222"/>
                        <a14:foregroundMark x1="83558" y1="99306" x2="99712" y2="99028"/>
                        <a14:foregroundMark x1="90288" y1="94028" x2="90865" y2="93750"/>
                        <a14:foregroundMark x1="90481" y1="93750" x2="93654" y2="91944"/>
                        <a14:foregroundMark x1="93750" y1="91667" x2="84327" y2="98750"/>
                        <a14:foregroundMark x1="84231" y1="98472" x2="95000" y2="91528"/>
                        <a14:backgroundMark x1="83846" y1="89028" x2="83846" y2="89028"/>
                      </a14:backgroundRemoval>
                    </a14:imgEffect>
                  </a14:imgLayer>
                </a14:imgProps>
              </a:ext>
            </a:extLst>
          </a:blip>
          <a:srcRect l="79213" t="78896"/>
          <a:stretch/>
        </p:blipFill>
        <p:spPr>
          <a:xfrm rot="10800000" flipH="1">
            <a:off x="7543664" y="0"/>
            <a:ext cx="1600336" cy="112474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2CB5D6-C847-4ED7-BD08-266D2769DB37}"/>
              </a:ext>
            </a:extLst>
          </p:cNvPr>
          <p:cNvSpPr/>
          <p:nvPr userDrawn="1"/>
        </p:nvSpPr>
        <p:spPr>
          <a:xfrm>
            <a:off x="0" y="2204864"/>
            <a:ext cx="9144000" cy="46531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림 12" descr="개체이(가) 표시된 사진&#10;&#10;자동 생성된 설명">
            <a:extLst>
              <a:ext uri="{FF2B5EF4-FFF2-40B4-BE49-F238E27FC236}">
                <a16:creationId xmlns:a16="http://schemas.microsoft.com/office/drawing/2014/main" id="{F8F87357-5B47-4CA7-B6DE-ADE60071DD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92" y="6388940"/>
            <a:ext cx="2123728" cy="412025"/>
          </a:xfrm>
          <a:prstGeom prst="rect">
            <a:avLst/>
          </a:prstGeom>
        </p:spPr>
      </p:pic>
      <p:pic>
        <p:nvPicPr>
          <p:cNvPr id="15" name="그림 4">
            <a:extLst>
              <a:ext uri="{FF2B5EF4-FFF2-40B4-BE49-F238E27FC236}">
                <a16:creationId xmlns:a16="http://schemas.microsoft.com/office/drawing/2014/main" id="{19B260FF-2461-42CA-A3F0-C7169E967225}"/>
              </a:ext>
            </a:extLst>
          </p:cNvPr>
          <p:cNvPicPr/>
          <p:nvPr userDrawn="1"/>
        </p:nvPicPr>
        <p:blipFill rotWithShape="1">
          <a:blip r:embed="rId3"/>
          <a:srcRect l="74557" b="77304"/>
          <a:stretch/>
        </p:blipFill>
        <p:spPr>
          <a:xfrm>
            <a:off x="6623720" y="0"/>
            <a:ext cx="2520280" cy="155643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6238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AAAD9F-BBEC-40F8-AFD4-93238BC48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48CAF9-0802-4B4A-A236-A3DE0896F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C7B640-3ABD-4616-BAD8-F3ED0FCB0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B54E27-5A67-4797-B0F7-088A2218D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939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3.xml"/><Relationship Id="rId4" Type="http://schemas.openxmlformats.org/officeDocument/2006/relationships/chart" Target="../charts/char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10" Type="http://schemas.microsoft.com/office/2007/relationships/hdphoto" Target="../media/hdphoto3.wdp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141.223.140.15:5000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microsoft.com/office/2007/relationships/hdphoto" Target="../media/hdphoto9.wdp"/><Relationship Id="rId3" Type="http://schemas.microsoft.com/office/2007/relationships/hdphoto" Target="../media/hdphoto4.wdp"/><Relationship Id="rId7" Type="http://schemas.microsoft.com/office/2007/relationships/hdphoto" Target="../media/hdphoto6.wdp"/><Relationship Id="rId12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11" Type="http://schemas.microsoft.com/office/2007/relationships/hdphoto" Target="../media/hdphoto8.wdp"/><Relationship Id="rId5" Type="http://schemas.microsoft.com/office/2007/relationships/hdphoto" Target="../media/hdphoto5.wdp"/><Relationship Id="rId10" Type="http://schemas.openxmlformats.org/officeDocument/2006/relationships/image" Target="../media/image30.png"/><Relationship Id="rId4" Type="http://schemas.openxmlformats.org/officeDocument/2006/relationships/image" Target="../media/image27.png"/><Relationship Id="rId9" Type="http://schemas.microsoft.com/office/2007/relationships/hdphoto" Target="../media/hdphoto7.wdp"/><Relationship Id="rId1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7" Type="http://schemas.openxmlformats.org/officeDocument/2006/relationships/chart" Target="../charts/chart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8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FBF2375F-364B-4201-AFA1-503F7024F9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261719"/>
            <a:ext cx="2391051" cy="64633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E974D883-8A90-4E4C-9E3F-58BD266D094B}"/>
              </a:ext>
            </a:extLst>
          </p:cNvPr>
          <p:cNvSpPr/>
          <p:nvPr/>
        </p:nvSpPr>
        <p:spPr>
          <a:xfrm>
            <a:off x="2891319" y="0"/>
            <a:ext cx="6250329" cy="6858000"/>
          </a:xfrm>
          <a:prstGeom prst="rect">
            <a:avLst/>
          </a:prstGeom>
          <a:solidFill>
            <a:srgbClr val="0058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4B25FB-0BDA-46FE-B5AD-9EBBC0AA093B}"/>
              </a:ext>
            </a:extLst>
          </p:cNvPr>
          <p:cNvSpPr txBox="1"/>
          <p:nvPr/>
        </p:nvSpPr>
        <p:spPr>
          <a:xfrm>
            <a:off x="1331640" y="5652513"/>
            <a:ext cx="7560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청년</a:t>
            </a:r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AI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ㆍ</a:t>
            </a:r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Big Data 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아카데미 </a:t>
            </a:r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endParaRPr lang="en-US" altLang="ko-KR" sz="1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 </a:t>
            </a:r>
            <a:r>
              <a:rPr lang="en-US" altLang="ko-KR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 </a:t>
            </a:r>
            <a:r>
              <a:rPr lang="ko-KR" altLang="en-US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김덕민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김준 </a:t>
            </a:r>
            <a:r>
              <a:rPr lang="ko-KR" altLang="en-US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노희태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서유라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이세원 </a:t>
            </a:r>
            <a:r>
              <a:rPr lang="ko-KR" altLang="en-US" sz="16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진예진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한미희 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8BD899-5D3D-43A9-9A5C-C37DB02FE6E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263" y="3548724"/>
            <a:ext cx="2629736" cy="210378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AB6FD89E-3E3F-440D-BA03-CCEAC56A199F}"/>
              </a:ext>
            </a:extLst>
          </p:cNvPr>
          <p:cNvSpPr/>
          <p:nvPr/>
        </p:nvSpPr>
        <p:spPr>
          <a:xfrm>
            <a:off x="3145188" y="624692"/>
            <a:ext cx="5747292" cy="21562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미세먼지 마스크의 사전 수요 </a:t>
            </a:r>
            <a:endParaRPr lang="en-US" altLang="ko-KR" sz="2400" b="1" dirty="0"/>
          </a:p>
          <a:p>
            <a:pPr algn="ctr"/>
            <a:r>
              <a:rPr lang="ko-KR" altLang="en-US" sz="2400" b="1" dirty="0"/>
              <a:t>예측 시스템 개발 및 </a:t>
            </a:r>
            <a:endParaRPr lang="en-US" altLang="ko-KR" sz="2400" b="1" dirty="0"/>
          </a:p>
          <a:p>
            <a:pPr algn="ctr"/>
            <a:r>
              <a:rPr lang="ko-KR" altLang="en-US" sz="2400" b="1" dirty="0"/>
              <a:t>신규 판매지역 확대를 통한</a:t>
            </a:r>
            <a:endParaRPr lang="en-US" altLang="ko-KR" sz="2400" b="1" dirty="0"/>
          </a:p>
          <a:p>
            <a:pPr algn="ctr"/>
            <a:r>
              <a:rPr lang="ko-KR" altLang="en-US" sz="2400" b="1" dirty="0"/>
              <a:t>영업이익 증대</a:t>
            </a:r>
          </a:p>
        </p:txBody>
      </p:sp>
      <p:pic>
        <p:nvPicPr>
          <p:cNvPr id="28" name="그림 4">
            <a:extLst>
              <a:ext uri="{FF2B5EF4-FFF2-40B4-BE49-F238E27FC236}">
                <a16:creationId xmlns:a16="http://schemas.microsoft.com/office/drawing/2014/main" id="{CC132B72-0C06-4347-9F00-E27AAF31D4FE}"/>
              </a:ext>
            </a:extLst>
          </p:cNvPr>
          <p:cNvPicPr/>
          <p:nvPr/>
        </p:nvPicPr>
        <p:blipFill rotWithShape="1">
          <a:blip r:embed="rId5"/>
          <a:srcRect l="74557" b="77304"/>
          <a:stretch/>
        </p:blipFill>
        <p:spPr>
          <a:xfrm rot="10800000">
            <a:off x="2352" y="5297336"/>
            <a:ext cx="2520280" cy="1556432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85E5D28A-F3FD-417C-98AD-311006ACA846}"/>
              </a:ext>
            </a:extLst>
          </p:cNvPr>
          <p:cNvSpPr/>
          <p:nvPr/>
        </p:nvSpPr>
        <p:spPr>
          <a:xfrm>
            <a:off x="3174016" y="2034626"/>
            <a:ext cx="2790291" cy="40688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A9B75AE-7119-4048-AC34-48AE3C6C5088}"/>
              </a:ext>
            </a:extLst>
          </p:cNvPr>
          <p:cNvSpPr/>
          <p:nvPr/>
        </p:nvSpPr>
        <p:spPr>
          <a:xfrm>
            <a:off x="6096539" y="2034626"/>
            <a:ext cx="2790291" cy="40688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847E1A8-556E-44B9-9246-E564371F4733}"/>
              </a:ext>
            </a:extLst>
          </p:cNvPr>
          <p:cNvSpPr/>
          <p:nvPr/>
        </p:nvSpPr>
        <p:spPr>
          <a:xfrm>
            <a:off x="250825" y="2034626"/>
            <a:ext cx="2790291" cy="40688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Google Shape;251;g5e2071e836_4_4">
            <a:extLst>
              <a:ext uri="{FF2B5EF4-FFF2-40B4-BE49-F238E27FC236}">
                <a16:creationId xmlns:a16="http://schemas.microsoft.com/office/drawing/2014/main" id="{65A12B42-8D69-4B5C-857D-3FC8E22F24C8}"/>
              </a:ext>
            </a:extLst>
          </p:cNvPr>
          <p:cNvSpPr txBox="1"/>
          <p:nvPr/>
        </p:nvSpPr>
        <p:spPr>
          <a:xfrm>
            <a:off x="200728" y="115575"/>
            <a:ext cx="739560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분석결과</a:t>
            </a:r>
            <a:endParaRPr lang="ko-KR" altLang="en-US"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FE8E9A-2E07-4C12-AB74-635D6277CD26}"/>
              </a:ext>
            </a:extLst>
          </p:cNvPr>
          <p:cNvSpPr txBox="1"/>
          <p:nvPr/>
        </p:nvSpPr>
        <p:spPr>
          <a:xfrm>
            <a:off x="262424" y="716861"/>
            <a:ext cx="8630751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>
              <a:lnSpc>
                <a:spcPts val="2300"/>
              </a:lnSpc>
            </a:pPr>
            <a:r>
              <a:rPr lang="ko-KR" altLang="en-US" sz="1400" dirty="0"/>
              <a:t>미세먼지 민감도 낮은 </a:t>
            </a:r>
            <a:r>
              <a:rPr lang="ko-KR" altLang="en-US" sz="1400" dirty="0" err="1"/>
              <a:t>저연령</a:t>
            </a:r>
            <a:r>
              <a:rPr lang="en-US" altLang="ko-KR" sz="1400" dirty="0"/>
              <a:t>/</a:t>
            </a:r>
            <a:r>
              <a:rPr lang="ko-KR" altLang="en-US" sz="1400" dirty="0"/>
              <a:t>고연령층 대상으로 미세먼지 민감도 개선 커뮤니케이션 시도</a:t>
            </a:r>
            <a:endParaRPr lang="en-US" altLang="ko-KR" sz="1400" dirty="0"/>
          </a:p>
          <a:p>
            <a:pPr>
              <a:lnSpc>
                <a:spcPts val="2300"/>
              </a:lnSpc>
            </a:pPr>
            <a:r>
              <a:rPr lang="en-US" altLang="ko-KR" sz="1400" dirty="0"/>
              <a:t>10</a:t>
            </a:r>
            <a:r>
              <a:rPr lang="ko-KR" altLang="en-US" sz="1400" dirty="0"/>
              <a:t>대</a:t>
            </a:r>
            <a:r>
              <a:rPr lang="en-US" altLang="ko-KR" sz="1400" dirty="0"/>
              <a:t>~20</a:t>
            </a:r>
            <a:r>
              <a:rPr lang="ko-KR" altLang="en-US" sz="1400" dirty="0"/>
              <a:t>대는 </a:t>
            </a:r>
            <a:r>
              <a:rPr lang="ko-KR" altLang="en-US" sz="1400" dirty="0" err="1"/>
              <a:t>인플루언서</a:t>
            </a:r>
            <a:r>
              <a:rPr lang="ko-KR" altLang="en-US" sz="1400" dirty="0"/>
              <a:t> 활용 광고에 관심이 많으므로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인플루언서</a:t>
            </a:r>
            <a:r>
              <a:rPr lang="ko-KR" altLang="en-US" sz="1400" dirty="0"/>
              <a:t> </a:t>
            </a:r>
            <a:r>
              <a:rPr lang="ko-KR" alt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협찬 및 </a:t>
            </a:r>
            <a:r>
              <a:rPr lang="ko-KR" altLang="en-US" sz="1400" dirty="0"/>
              <a:t>마스크 실사용</a:t>
            </a:r>
            <a:r>
              <a:rPr lang="ko-KR" alt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SNS</a:t>
            </a:r>
            <a:r>
              <a:rPr lang="ko-KR" alt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포스팅 </a:t>
            </a:r>
            <a:r>
              <a:rPr lang="en-US" altLang="ko-KR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lang="en-US" altLang="ko-KR" sz="1400" dirty="0"/>
          </a:p>
          <a:p>
            <a:pPr>
              <a:lnSpc>
                <a:spcPts val="2300"/>
              </a:lnSpc>
            </a:pPr>
            <a:r>
              <a:rPr lang="ko-KR" altLang="en-US" sz="1400" dirty="0"/>
              <a:t>주요 타겟인 </a:t>
            </a:r>
            <a:r>
              <a:rPr lang="en-US" altLang="ko-KR" sz="1400" dirty="0"/>
              <a:t>30~40</a:t>
            </a:r>
            <a:r>
              <a:rPr lang="ko-KR" altLang="en-US" sz="1400" dirty="0"/>
              <a:t>대를 대상으로는 마스크 사용 편의성 개선을 통한 점유율 확대 시도</a:t>
            </a:r>
            <a:endParaRPr lang="en-US" altLang="ko-KR" sz="1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FDB4CD5-714A-4973-9017-D6A8CB6FA785}"/>
              </a:ext>
            </a:extLst>
          </p:cNvPr>
          <p:cNvSpPr/>
          <p:nvPr/>
        </p:nvSpPr>
        <p:spPr>
          <a:xfrm>
            <a:off x="253948" y="1713542"/>
            <a:ext cx="2782016" cy="3210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연령별 미세먼지 인식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F340D6A-BDCB-48EC-96E4-C10873823E39}"/>
              </a:ext>
            </a:extLst>
          </p:cNvPr>
          <p:cNvSpPr/>
          <p:nvPr/>
        </p:nvSpPr>
        <p:spPr>
          <a:xfrm>
            <a:off x="493038" y="2754717"/>
            <a:ext cx="23038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prstClr val="black"/>
                </a:solidFill>
                <a:latin typeface="+mn-ea"/>
              </a:rPr>
              <a:t>미세먼지로 인한 불편함 정도</a:t>
            </a:r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200" b="1" dirty="0">
              <a:latin typeface="+mn-ea"/>
            </a:endParaRPr>
          </a:p>
        </p:txBody>
      </p: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1D983B07-2F45-4436-8F25-755CD10BB70A}"/>
              </a:ext>
            </a:extLst>
          </p:cNvPr>
          <p:cNvGraphicFramePr/>
          <p:nvPr/>
        </p:nvGraphicFramePr>
        <p:xfrm>
          <a:off x="251520" y="3129914"/>
          <a:ext cx="2845403" cy="2891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37963229-5EDD-43D3-8361-6BB5090EC9BE}"/>
              </a:ext>
            </a:extLst>
          </p:cNvPr>
          <p:cNvSpPr/>
          <p:nvPr/>
        </p:nvSpPr>
        <p:spPr>
          <a:xfrm>
            <a:off x="1763689" y="3110865"/>
            <a:ext cx="12153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/>
              <a:t>(</a:t>
            </a:r>
            <a:r>
              <a:rPr lang="ko-KR" altLang="en-US" sz="800" dirty="0"/>
              <a:t>단위</a:t>
            </a:r>
            <a:r>
              <a:rPr lang="en-US" altLang="ko-KR" sz="800" dirty="0"/>
              <a:t>:</a:t>
            </a:r>
            <a:r>
              <a:rPr lang="ko-KR" altLang="en-US" sz="800" dirty="0"/>
              <a:t>불편하다 응답</a:t>
            </a:r>
            <a:r>
              <a:rPr lang="en-US" altLang="ko-KR" sz="800" dirty="0"/>
              <a:t>%)</a:t>
            </a:r>
            <a:endParaRPr lang="ko-KR" altLang="en-US" sz="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DE6B05F-7750-43C2-882B-0C4EDFDC960D}"/>
              </a:ext>
            </a:extLst>
          </p:cNvPr>
          <p:cNvSpPr/>
          <p:nvPr/>
        </p:nvSpPr>
        <p:spPr>
          <a:xfrm>
            <a:off x="1790347" y="6094747"/>
            <a:ext cx="1409361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ts val="800"/>
              </a:lnSpc>
            </a:pPr>
            <a:r>
              <a:rPr lang="ko-KR" altLang="en-US" sz="800" dirty="0">
                <a:latin typeface="+mn-ea"/>
              </a:rPr>
              <a:t>출처 </a:t>
            </a:r>
            <a:r>
              <a:rPr lang="en-US" altLang="ko-KR" sz="800" dirty="0">
                <a:latin typeface="+mn-ea"/>
              </a:rPr>
              <a:t>: </a:t>
            </a:r>
            <a:r>
              <a:rPr lang="ko-KR" altLang="en-US" sz="800" dirty="0" err="1">
                <a:latin typeface="+mn-ea"/>
              </a:rPr>
              <a:t>한국갤럽조사연구소</a:t>
            </a:r>
            <a:endParaRPr lang="ko-KR" altLang="en-US" sz="800" dirty="0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E8547B4-7F8F-4869-BA62-D4AB5D5BAF5E}"/>
              </a:ext>
            </a:extLst>
          </p:cNvPr>
          <p:cNvSpPr/>
          <p:nvPr/>
        </p:nvSpPr>
        <p:spPr>
          <a:xfrm>
            <a:off x="395537" y="3326309"/>
            <a:ext cx="531440" cy="2694958"/>
          </a:xfrm>
          <a:prstGeom prst="rect">
            <a:avLst/>
          </a:prstGeom>
          <a:noFill/>
          <a:ln w="1905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133BA3-45A4-412C-A40A-5B2911B55A8C}"/>
              </a:ext>
            </a:extLst>
          </p:cNvPr>
          <p:cNvSpPr/>
          <p:nvPr/>
        </p:nvSpPr>
        <p:spPr>
          <a:xfrm>
            <a:off x="1879700" y="3326309"/>
            <a:ext cx="1099385" cy="2694958"/>
          </a:xfrm>
          <a:prstGeom prst="rect">
            <a:avLst/>
          </a:prstGeom>
          <a:noFill/>
          <a:ln w="1905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9232081-129F-4634-B1B3-08026B7EC46E}"/>
              </a:ext>
            </a:extLst>
          </p:cNvPr>
          <p:cNvSpPr/>
          <p:nvPr/>
        </p:nvSpPr>
        <p:spPr>
          <a:xfrm>
            <a:off x="6904160" y="6094747"/>
            <a:ext cx="2032992" cy="2975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ts val="800"/>
              </a:lnSpc>
            </a:pPr>
            <a:r>
              <a:rPr lang="ko-KR" altLang="en-US" sz="800" dirty="0">
                <a:latin typeface="+mn-ea"/>
              </a:rPr>
              <a:t>출처 </a:t>
            </a:r>
            <a:r>
              <a:rPr lang="en-US" altLang="ko-KR" sz="800" dirty="0">
                <a:latin typeface="+mn-ea"/>
              </a:rPr>
              <a:t>: </a:t>
            </a:r>
            <a:r>
              <a:rPr lang="ko-KR" altLang="en-US" sz="800" dirty="0">
                <a:latin typeface="+mn-ea"/>
              </a:rPr>
              <a:t>미세먼지 위험지각과 마스크 착용</a:t>
            </a:r>
            <a:endParaRPr lang="en-US" altLang="ko-KR" sz="800" dirty="0">
              <a:latin typeface="+mn-ea"/>
            </a:endParaRPr>
          </a:p>
          <a:p>
            <a:pPr algn="r">
              <a:lnSpc>
                <a:spcPts val="800"/>
              </a:lnSpc>
            </a:pPr>
            <a:r>
              <a:rPr lang="ko-KR" altLang="en-US" sz="800" dirty="0">
                <a:latin typeface="+mn-ea"/>
              </a:rPr>
              <a:t>증진방안에 관한 연구 </a:t>
            </a:r>
            <a:r>
              <a:rPr lang="en-US" altLang="ko-KR" sz="800" i="1" dirty="0"/>
              <a:t>(Base: 206</a:t>
            </a:r>
            <a:r>
              <a:rPr lang="ko-KR" altLang="en-US" sz="800" i="1" dirty="0"/>
              <a:t>명</a:t>
            </a:r>
            <a:r>
              <a:rPr lang="en-US" altLang="ko-KR" sz="800" i="1" dirty="0"/>
              <a:t>)</a:t>
            </a:r>
            <a:endParaRPr lang="ko-KR" altLang="en-US" sz="800" dirty="0">
              <a:latin typeface="+mn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A6494A0-84B6-42A6-984B-EC879CAF7979}"/>
              </a:ext>
            </a:extLst>
          </p:cNvPr>
          <p:cNvSpPr/>
          <p:nvPr/>
        </p:nvSpPr>
        <p:spPr>
          <a:xfrm>
            <a:off x="6495864" y="2754717"/>
            <a:ext cx="199605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prstClr val="black"/>
                </a:solidFill>
                <a:latin typeface="+mn-ea"/>
              </a:rPr>
              <a:t>마스크 착용시 불편한 점</a:t>
            </a:r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200" b="1" dirty="0">
              <a:latin typeface="+mn-ea"/>
            </a:endParaRPr>
          </a:p>
        </p:txBody>
      </p:sp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CA420D80-6990-4F1C-AB59-0F2D69FB60DA}"/>
              </a:ext>
            </a:extLst>
          </p:cNvPr>
          <p:cNvGraphicFramePr>
            <a:graphicFrameLocks noGrp="1"/>
          </p:cNvGraphicFramePr>
          <p:nvPr/>
        </p:nvGraphicFramePr>
        <p:xfrm>
          <a:off x="6328624" y="3214962"/>
          <a:ext cx="1331763" cy="2569328"/>
        </p:xfrm>
        <a:graphic>
          <a:graphicData uri="http://schemas.openxmlformats.org/drawingml/2006/table">
            <a:tbl>
              <a:tblPr/>
              <a:tblGrid>
                <a:gridCol w="1331763">
                  <a:extLst>
                    <a:ext uri="{9D8B030D-6E8A-4147-A177-3AD203B41FA5}">
                      <a16:colId xmlns:a16="http://schemas.microsoft.com/office/drawing/2014/main" val="1719518574"/>
                    </a:ext>
                  </a:extLst>
                </a:gridCol>
              </a:tblGrid>
              <a:tr h="642332"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숨 쉬기 힘듦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9960511"/>
                  </a:ext>
                </a:extLst>
              </a:tr>
              <a:tr h="642332"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김서림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5726464"/>
                  </a:ext>
                </a:extLst>
              </a:tr>
              <a:tr h="642332"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화장이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지워짐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799633"/>
                  </a:ext>
                </a:extLst>
              </a:tr>
              <a:tr h="642332"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쓰고 벗기 귀찮음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922104"/>
                  </a:ext>
                </a:extLst>
              </a:tr>
            </a:tbl>
          </a:graphicData>
        </a:graphic>
      </p:graphicFrame>
      <p:graphicFrame>
        <p:nvGraphicFramePr>
          <p:cNvPr id="32" name="차트 31">
            <a:extLst>
              <a:ext uri="{FF2B5EF4-FFF2-40B4-BE49-F238E27FC236}">
                <a16:creationId xmlns:a16="http://schemas.microsoft.com/office/drawing/2014/main" id="{3BB5D7C1-A6AD-4116-9027-DEEA8CAD3E40}"/>
              </a:ext>
            </a:extLst>
          </p:cNvPr>
          <p:cNvGraphicFramePr/>
          <p:nvPr/>
        </p:nvGraphicFramePr>
        <p:xfrm>
          <a:off x="7571859" y="3110865"/>
          <a:ext cx="1331763" cy="2807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4" name="직사각형 33">
            <a:extLst>
              <a:ext uri="{FF2B5EF4-FFF2-40B4-BE49-F238E27FC236}">
                <a16:creationId xmlns:a16="http://schemas.microsoft.com/office/drawing/2014/main" id="{40E5E338-4B61-48A0-AB5B-28CB010D8BA4}"/>
              </a:ext>
            </a:extLst>
          </p:cNvPr>
          <p:cNvSpPr/>
          <p:nvPr/>
        </p:nvSpPr>
        <p:spPr>
          <a:xfrm>
            <a:off x="336788" y="2173278"/>
            <a:ext cx="2616336" cy="4427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lIns="90000" bIns="46800" rtlCol="0" anchor="ctr"/>
          <a:lstStyle/>
          <a:p>
            <a:pPr algn="ctr" latinLnBrk="0"/>
            <a:r>
              <a:rPr lang="ko-KR" altLang="en-US" sz="13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상대적으로 </a:t>
            </a:r>
            <a:r>
              <a:rPr lang="ko-KR" altLang="en-US" sz="1300" b="1" kern="0" dirty="0" err="1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저연령</a:t>
            </a:r>
            <a:r>
              <a:rPr lang="en-US" altLang="ko-KR" sz="13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/</a:t>
            </a:r>
            <a:r>
              <a:rPr lang="ko-KR" altLang="en-US" sz="13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고연령층의 미세먼지 민감도 낮음</a:t>
            </a:r>
            <a:endParaRPr lang="ko-KR" altLang="en-US" sz="1300" b="1" kern="0" dirty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C599996-4CB0-4DDB-BC0D-3C750F51C937}"/>
              </a:ext>
            </a:extLst>
          </p:cNvPr>
          <p:cNvSpPr/>
          <p:nvPr/>
        </p:nvSpPr>
        <p:spPr>
          <a:xfrm>
            <a:off x="6197750" y="2173278"/>
            <a:ext cx="2592286" cy="4427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lIns="90000" bIns="46800" rtlCol="0" anchor="ctr"/>
          <a:lstStyle/>
          <a:p>
            <a:pPr algn="ctr" latinLnBrk="0"/>
            <a:r>
              <a:rPr lang="ko-KR" altLang="en-US" sz="13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불편사항 개선 가능성 존재</a:t>
            </a:r>
            <a:endParaRPr lang="en-US" altLang="ko-KR" sz="1300" b="1" kern="0" dirty="0">
              <a:solidFill>
                <a:srgbClr val="0000FF"/>
              </a:solidFill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C05881F-1B32-4AD3-B96D-D177407AA61A}"/>
              </a:ext>
            </a:extLst>
          </p:cNvPr>
          <p:cNvSpPr/>
          <p:nvPr/>
        </p:nvSpPr>
        <p:spPr>
          <a:xfrm>
            <a:off x="6102885" y="1713542"/>
            <a:ext cx="2782016" cy="3210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미세먼지 마스크 인식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C66D3E3-4266-451F-9568-0B715757622F}"/>
              </a:ext>
            </a:extLst>
          </p:cNvPr>
          <p:cNvSpPr/>
          <p:nvPr/>
        </p:nvSpPr>
        <p:spPr>
          <a:xfrm>
            <a:off x="3182290" y="1713542"/>
            <a:ext cx="2782016" cy="3210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연령별 주 이용 매체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5A86157-0E71-4B74-A903-5A6EDD459DEF}"/>
              </a:ext>
            </a:extLst>
          </p:cNvPr>
          <p:cNvSpPr/>
          <p:nvPr/>
        </p:nvSpPr>
        <p:spPr>
          <a:xfrm>
            <a:off x="3498328" y="2754717"/>
            <a:ext cx="21499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prstClr val="black"/>
                </a:solidFill>
                <a:latin typeface="+mn-ea"/>
              </a:rPr>
              <a:t>가장 주목하는 디지털 광고</a:t>
            </a:r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200" b="1" dirty="0">
              <a:latin typeface="+mn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1ADF90C-7FBD-46FD-9585-79BDFF9186DF}"/>
              </a:ext>
            </a:extLst>
          </p:cNvPr>
          <p:cNvSpPr/>
          <p:nvPr/>
        </p:nvSpPr>
        <p:spPr>
          <a:xfrm>
            <a:off x="3277155" y="2173278"/>
            <a:ext cx="2592286" cy="4427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lIns="90000" bIns="46800" rtlCol="0" anchor="ctr"/>
          <a:lstStyle/>
          <a:p>
            <a:pPr algn="ctr" latinLnBrk="0"/>
            <a:r>
              <a:rPr lang="ko-KR" altLang="en-US" sz="13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연령별 선호하는 광고 매체 상이</a:t>
            </a:r>
            <a:endParaRPr lang="en-US" altLang="ko-KR" sz="1300" b="1" kern="0" dirty="0">
              <a:solidFill>
                <a:srgbClr val="0000FF"/>
              </a:solidFill>
              <a:latin typeface="+mn-ea"/>
              <a:sym typeface="Wingdings" panose="05000000000000000000" pitchFamily="2" charset="2"/>
            </a:endParaRPr>
          </a:p>
        </p:txBody>
      </p:sp>
      <p:graphicFrame>
        <p:nvGraphicFramePr>
          <p:cNvPr id="36" name="차트 35">
            <a:extLst>
              <a:ext uri="{FF2B5EF4-FFF2-40B4-BE49-F238E27FC236}">
                <a16:creationId xmlns:a16="http://schemas.microsoft.com/office/drawing/2014/main" id="{ADE46169-7541-477A-9418-8575572893FD}"/>
              </a:ext>
            </a:extLst>
          </p:cNvPr>
          <p:cNvGraphicFramePr/>
          <p:nvPr/>
        </p:nvGraphicFramePr>
        <p:xfrm>
          <a:off x="3781424" y="3120329"/>
          <a:ext cx="2242997" cy="1384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A9564BC8-5050-433B-ABF0-FDE9DDBDB1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967310"/>
              </p:ext>
            </p:extLst>
          </p:nvPr>
        </p:nvGraphicFramePr>
        <p:xfrm>
          <a:off x="3315719" y="4388150"/>
          <a:ext cx="2483100" cy="1638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620">
                  <a:extLst>
                    <a:ext uri="{9D8B030D-6E8A-4147-A177-3AD203B41FA5}">
                      <a16:colId xmlns:a16="http://schemas.microsoft.com/office/drawing/2014/main" val="2385584449"/>
                    </a:ext>
                  </a:extLst>
                </a:gridCol>
                <a:gridCol w="496620">
                  <a:extLst>
                    <a:ext uri="{9D8B030D-6E8A-4147-A177-3AD203B41FA5}">
                      <a16:colId xmlns:a16="http://schemas.microsoft.com/office/drawing/2014/main" val="2221144797"/>
                    </a:ext>
                  </a:extLst>
                </a:gridCol>
                <a:gridCol w="496620">
                  <a:extLst>
                    <a:ext uri="{9D8B030D-6E8A-4147-A177-3AD203B41FA5}">
                      <a16:colId xmlns:a16="http://schemas.microsoft.com/office/drawing/2014/main" val="2727237954"/>
                    </a:ext>
                  </a:extLst>
                </a:gridCol>
                <a:gridCol w="496620">
                  <a:extLst>
                    <a:ext uri="{9D8B030D-6E8A-4147-A177-3AD203B41FA5}">
                      <a16:colId xmlns:a16="http://schemas.microsoft.com/office/drawing/2014/main" val="1305398778"/>
                    </a:ext>
                  </a:extLst>
                </a:gridCol>
                <a:gridCol w="496620">
                  <a:extLst>
                    <a:ext uri="{9D8B030D-6E8A-4147-A177-3AD203B41FA5}">
                      <a16:colId xmlns:a16="http://schemas.microsoft.com/office/drawing/2014/main" val="866632372"/>
                    </a:ext>
                  </a:extLst>
                </a:gridCol>
              </a:tblGrid>
              <a:tr h="360463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온라인 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동영상 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광고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포탈 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사이트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배너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SNS</a:t>
                      </a:r>
                    </a:p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광고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>
                          <a:solidFill>
                            <a:schemeClr val="tx1"/>
                          </a:solidFill>
                        </a:rPr>
                        <a:t>인플루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언서 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SNS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988404"/>
                  </a:ext>
                </a:extLst>
              </a:tr>
              <a:tr h="254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대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676559"/>
                  </a:ext>
                </a:extLst>
              </a:tr>
              <a:tr h="254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대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6509737"/>
                  </a:ext>
                </a:extLst>
              </a:tr>
              <a:tr h="254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30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대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4366656"/>
                  </a:ext>
                </a:extLst>
              </a:tr>
              <a:tr h="254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40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대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9024780"/>
                  </a:ext>
                </a:extLst>
              </a:tr>
              <a:tr h="254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50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대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5693397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F2E0F98-8FE2-4D41-91C5-E730445D82C9}"/>
              </a:ext>
            </a:extLst>
          </p:cNvPr>
          <p:cNvCxnSpPr/>
          <p:nvPr/>
        </p:nvCxnSpPr>
        <p:spPr>
          <a:xfrm>
            <a:off x="3898532" y="4366257"/>
            <a:ext cx="18255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62CA918-B1CD-414A-BA2D-3A1CD0DC7C2A}"/>
              </a:ext>
            </a:extLst>
          </p:cNvPr>
          <p:cNvSpPr/>
          <p:nvPr/>
        </p:nvSpPr>
        <p:spPr>
          <a:xfrm>
            <a:off x="4044371" y="6094747"/>
            <a:ext cx="1944763" cy="2975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ts val="800"/>
              </a:lnSpc>
            </a:pPr>
            <a:r>
              <a:rPr lang="ko-KR" altLang="en-US" sz="800" dirty="0">
                <a:latin typeface="+mn-ea"/>
              </a:rPr>
              <a:t>출처 </a:t>
            </a:r>
            <a:r>
              <a:rPr lang="en-US" altLang="ko-KR" sz="800" dirty="0">
                <a:latin typeface="+mn-ea"/>
              </a:rPr>
              <a:t>: </a:t>
            </a:r>
            <a:r>
              <a:rPr lang="ko-KR" altLang="en-US" sz="800" dirty="0">
                <a:latin typeface="+mn-ea"/>
              </a:rPr>
              <a:t>메조미디어</a:t>
            </a:r>
            <a:r>
              <a:rPr lang="en-US" altLang="ko-KR" sz="800" dirty="0">
                <a:latin typeface="+mn-ea"/>
              </a:rPr>
              <a:t>, 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+mn-ea"/>
              </a:rPr>
              <a:t>미디어 이용 행태 및 광고 소비자 태도</a:t>
            </a:r>
          </a:p>
        </p:txBody>
      </p:sp>
    </p:spTree>
    <p:extLst>
      <p:ext uri="{BB962C8B-B14F-4D97-AF65-F5344CB8AC3E}">
        <p14:creationId xmlns:p14="http://schemas.microsoft.com/office/powerpoint/2010/main" val="1277094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5e3ffb801c_23_28"/>
          <p:cNvSpPr txBox="1"/>
          <p:nvPr/>
        </p:nvSpPr>
        <p:spPr>
          <a:xfrm>
            <a:off x="200728" y="115575"/>
            <a:ext cx="7107576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분석결과</a:t>
            </a:r>
            <a:endParaRPr lang="ko-KR" altLang="en-US"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AB75E62E-BC9B-49CD-9036-D00F0F2837F7}"/>
              </a:ext>
            </a:extLst>
          </p:cNvPr>
          <p:cNvGrpSpPr/>
          <p:nvPr/>
        </p:nvGrpSpPr>
        <p:grpSpPr>
          <a:xfrm>
            <a:off x="250825" y="1376515"/>
            <a:ext cx="8693149" cy="4860773"/>
            <a:chOff x="250825" y="1376515"/>
            <a:chExt cx="8693149" cy="4860773"/>
          </a:xfrm>
        </p:grpSpPr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0C6FAA09-C160-4ED9-AE9A-E73EAA68423F}"/>
                </a:ext>
              </a:extLst>
            </p:cNvPr>
            <p:cNvSpPr/>
            <p:nvPr/>
          </p:nvSpPr>
          <p:spPr>
            <a:xfrm>
              <a:off x="543983" y="1743075"/>
              <a:ext cx="8399991" cy="1673225"/>
            </a:xfrm>
            <a:custGeom>
              <a:avLst/>
              <a:gdLst>
                <a:gd name="connsiteX0" fmla="*/ 0 w 8305800"/>
                <a:gd name="connsiteY0" fmla="*/ 0 h 1666875"/>
                <a:gd name="connsiteX1" fmla="*/ 8305800 w 8305800"/>
                <a:gd name="connsiteY1" fmla="*/ 0 h 1666875"/>
                <a:gd name="connsiteX2" fmla="*/ 8305800 w 8305800"/>
                <a:gd name="connsiteY2" fmla="*/ 714375 h 1666875"/>
                <a:gd name="connsiteX3" fmla="*/ 3914775 w 8305800"/>
                <a:gd name="connsiteY3" fmla="*/ 714375 h 1666875"/>
                <a:gd name="connsiteX4" fmla="*/ 3914775 w 8305800"/>
                <a:gd name="connsiteY4" fmla="*/ 1666875 h 1666875"/>
                <a:gd name="connsiteX5" fmla="*/ 9525 w 8305800"/>
                <a:gd name="connsiteY5" fmla="*/ 1666875 h 1666875"/>
                <a:gd name="connsiteX6" fmla="*/ 0 w 8305800"/>
                <a:gd name="connsiteY6" fmla="*/ 0 h 1666875"/>
                <a:gd name="connsiteX0" fmla="*/ 0 w 8305800"/>
                <a:gd name="connsiteY0" fmla="*/ 0 h 1666875"/>
                <a:gd name="connsiteX1" fmla="*/ 8305800 w 8305800"/>
                <a:gd name="connsiteY1" fmla="*/ 0 h 1666875"/>
                <a:gd name="connsiteX2" fmla="*/ 8305800 w 8305800"/>
                <a:gd name="connsiteY2" fmla="*/ 714375 h 1666875"/>
                <a:gd name="connsiteX3" fmla="*/ 3914775 w 8305800"/>
                <a:gd name="connsiteY3" fmla="*/ 714375 h 1666875"/>
                <a:gd name="connsiteX4" fmla="*/ 3914775 w 8305800"/>
                <a:gd name="connsiteY4" fmla="*/ 1666875 h 1666875"/>
                <a:gd name="connsiteX5" fmla="*/ 1962150 w 8305800"/>
                <a:gd name="connsiteY5" fmla="*/ 1666875 h 1666875"/>
                <a:gd name="connsiteX6" fmla="*/ 0 w 8305800"/>
                <a:gd name="connsiteY6" fmla="*/ 0 h 1666875"/>
                <a:gd name="connsiteX0" fmla="*/ 0 w 8305800"/>
                <a:gd name="connsiteY0" fmla="*/ 0 h 1676400"/>
                <a:gd name="connsiteX1" fmla="*/ 8305800 w 8305800"/>
                <a:gd name="connsiteY1" fmla="*/ 0 h 1676400"/>
                <a:gd name="connsiteX2" fmla="*/ 8305800 w 8305800"/>
                <a:gd name="connsiteY2" fmla="*/ 714375 h 1676400"/>
                <a:gd name="connsiteX3" fmla="*/ 3914775 w 8305800"/>
                <a:gd name="connsiteY3" fmla="*/ 714375 h 1676400"/>
                <a:gd name="connsiteX4" fmla="*/ 3914775 w 8305800"/>
                <a:gd name="connsiteY4" fmla="*/ 1666875 h 1676400"/>
                <a:gd name="connsiteX5" fmla="*/ 1962150 w 8305800"/>
                <a:gd name="connsiteY5" fmla="*/ 1666875 h 1676400"/>
                <a:gd name="connsiteX6" fmla="*/ 1990725 w 8305800"/>
                <a:gd name="connsiteY6" fmla="*/ 1676400 h 1676400"/>
                <a:gd name="connsiteX7" fmla="*/ 0 w 8305800"/>
                <a:gd name="connsiteY7" fmla="*/ 0 h 1676400"/>
                <a:gd name="connsiteX0" fmla="*/ 0 w 8305800"/>
                <a:gd name="connsiteY0" fmla="*/ 0 h 1666875"/>
                <a:gd name="connsiteX1" fmla="*/ 8305800 w 8305800"/>
                <a:gd name="connsiteY1" fmla="*/ 0 h 1666875"/>
                <a:gd name="connsiteX2" fmla="*/ 8305800 w 8305800"/>
                <a:gd name="connsiteY2" fmla="*/ 714375 h 1666875"/>
                <a:gd name="connsiteX3" fmla="*/ 3914775 w 8305800"/>
                <a:gd name="connsiteY3" fmla="*/ 714375 h 1666875"/>
                <a:gd name="connsiteX4" fmla="*/ 3914775 w 8305800"/>
                <a:gd name="connsiteY4" fmla="*/ 1666875 h 1666875"/>
                <a:gd name="connsiteX5" fmla="*/ 1962150 w 8305800"/>
                <a:gd name="connsiteY5" fmla="*/ 1666875 h 1666875"/>
                <a:gd name="connsiteX6" fmla="*/ 1952625 w 8305800"/>
                <a:gd name="connsiteY6" fmla="*/ 704850 h 1666875"/>
                <a:gd name="connsiteX7" fmla="*/ 0 w 8305800"/>
                <a:gd name="connsiteY7" fmla="*/ 0 h 1666875"/>
                <a:gd name="connsiteX0" fmla="*/ 0 w 8305800"/>
                <a:gd name="connsiteY0" fmla="*/ 0 h 1666875"/>
                <a:gd name="connsiteX1" fmla="*/ 8305800 w 8305800"/>
                <a:gd name="connsiteY1" fmla="*/ 0 h 1666875"/>
                <a:gd name="connsiteX2" fmla="*/ 8305800 w 8305800"/>
                <a:gd name="connsiteY2" fmla="*/ 714375 h 1666875"/>
                <a:gd name="connsiteX3" fmla="*/ 3914775 w 8305800"/>
                <a:gd name="connsiteY3" fmla="*/ 714375 h 1666875"/>
                <a:gd name="connsiteX4" fmla="*/ 3914775 w 8305800"/>
                <a:gd name="connsiteY4" fmla="*/ 1666875 h 1666875"/>
                <a:gd name="connsiteX5" fmla="*/ 1962150 w 8305800"/>
                <a:gd name="connsiteY5" fmla="*/ 1666875 h 1666875"/>
                <a:gd name="connsiteX6" fmla="*/ 1952625 w 8305800"/>
                <a:gd name="connsiteY6" fmla="*/ 704850 h 1666875"/>
                <a:gd name="connsiteX7" fmla="*/ 1952625 w 8305800"/>
                <a:gd name="connsiteY7" fmla="*/ 676275 h 1666875"/>
                <a:gd name="connsiteX8" fmla="*/ 0 w 8305800"/>
                <a:gd name="connsiteY8" fmla="*/ 0 h 1666875"/>
                <a:gd name="connsiteX0" fmla="*/ 0 w 8305800"/>
                <a:gd name="connsiteY0" fmla="*/ 0 h 1666875"/>
                <a:gd name="connsiteX1" fmla="*/ 8305800 w 8305800"/>
                <a:gd name="connsiteY1" fmla="*/ 0 h 1666875"/>
                <a:gd name="connsiteX2" fmla="*/ 8305800 w 8305800"/>
                <a:gd name="connsiteY2" fmla="*/ 714375 h 1666875"/>
                <a:gd name="connsiteX3" fmla="*/ 3914775 w 8305800"/>
                <a:gd name="connsiteY3" fmla="*/ 714375 h 1666875"/>
                <a:gd name="connsiteX4" fmla="*/ 3914775 w 8305800"/>
                <a:gd name="connsiteY4" fmla="*/ 1666875 h 1666875"/>
                <a:gd name="connsiteX5" fmla="*/ 1962150 w 8305800"/>
                <a:gd name="connsiteY5" fmla="*/ 1666875 h 1666875"/>
                <a:gd name="connsiteX6" fmla="*/ 1952625 w 8305800"/>
                <a:gd name="connsiteY6" fmla="*/ 704850 h 1666875"/>
                <a:gd name="connsiteX7" fmla="*/ 0 w 8305800"/>
                <a:gd name="connsiteY7" fmla="*/ 714375 h 1666875"/>
                <a:gd name="connsiteX8" fmla="*/ 0 w 8305800"/>
                <a:gd name="connsiteY8" fmla="*/ 0 h 1666875"/>
                <a:gd name="connsiteX0" fmla="*/ 0 w 8305800"/>
                <a:gd name="connsiteY0" fmla="*/ 0 h 1673225"/>
                <a:gd name="connsiteX1" fmla="*/ 8305800 w 8305800"/>
                <a:gd name="connsiteY1" fmla="*/ 0 h 1673225"/>
                <a:gd name="connsiteX2" fmla="*/ 8305800 w 8305800"/>
                <a:gd name="connsiteY2" fmla="*/ 714375 h 1673225"/>
                <a:gd name="connsiteX3" fmla="*/ 3914775 w 8305800"/>
                <a:gd name="connsiteY3" fmla="*/ 714375 h 1673225"/>
                <a:gd name="connsiteX4" fmla="*/ 3914775 w 8305800"/>
                <a:gd name="connsiteY4" fmla="*/ 1666875 h 1673225"/>
                <a:gd name="connsiteX5" fmla="*/ 1949450 w 8305800"/>
                <a:gd name="connsiteY5" fmla="*/ 1673225 h 1673225"/>
                <a:gd name="connsiteX6" fmla="*/ 1952625 w 8305800"/>
                <a:gd name="connsiteY6" fmla="*/ 704850 h 1673225"/>
                <a:gd name="connsiteX7" fmla="*/ 0 w 8305800"/>
                <a:gd name="connsiteY7" fmla="*/ 714375 h 1673225"/>
                <a:gd name="connsiteX8" fmla="*/ 0 w 8305800"/>
                <a:gd name="connsiteY8" fmla="*/ 0 h 1673225"/>
                <a:gd name="connsiteX0" fmla="*/ 0 w 8305800"/>
                <a:gd name="connsiteY0" fmla="*/ 0 h 1673225"/>
                <a:gd name="connsiteX1" fmla="*/ 8305800 w 8305800"/>
                <a:gd name="connsiteY1" fmla="*/ 0 h 1673225"/>
                <a:gd name="connsiteX2" fmla="*/ 8305800 w 8305800"/>
                <a:gd name="connsiteY2" fmla="*/ 714375 h 1673225"/>
                <a:gd name="connsiteX3" fmla="*/ 3914775 w 8305800"/>
                <a:gd name="connsiteY3" fmla="*/ 714375 h 1673225"/>
                <a:gd name="connsiteX4" fmla="*/ 3914775 w 8305800"/>
                <a:gd name="connsiteY4" fmla="*/ 1666875 h 1673225"/>
                <a:gd name="connsiteX5" fmla="*/ 1949450 w 8305800"/>
                <a:gd name="connsiteY5" fmla="*/ 1673225 h 1673225"/>
                <a:gd name="connsiteX6" fmla="*/ 1952625 w 8305800"/>
                <a:gd name="connsiteY6" fmla="*/ 704850 h 1673225"/>
                <a:gd name="connsiteX7" fmla="*/ 6350 w 8305800"/>
                <a:gd name="connsiteY7" fmla="*/ 708025 h 1673225"/>
                <a:gd name="connsiteX8" fmla="*/ 0 w 8305800"/>
                <a:gd name="connsiteY8" fmla="*/ 0 h 1673225"/>
                <a:gd name="connsiteX0" fmla="*/ 6631 w 8312431"/>
                <a:gd name="connsiteY0" fmla="*/ 0 h 1673225"/>
                <a:gd name="connsiteX1" fmla="*/ 8312431 w 8312431"/>
                <a:gd name="connsiteY1" fmla="*/ 0 h 1673225"/>
                <a:gd name="connsiteX2" fmla="*/ 8312431 w 8312431"/>
                <a:gd name="connsiteY2" fmla="*/ 714375 h 1673225"/>
                <a:gd name="connsiteX3" fmla="*/ 3921406 w 8312431"/>
                <a:gd name="connsiteY3" fmla="*/ 714375 h 1673225"/>
                <a:gd name="connsiteX4" fmla="*/ 3921406 w 8312431"/>
                <a:gd name="connsiteY4" fmla="*/ 1666875 h 1673225"/>
                <a:gd name="connsiteX5" fmla="*/ 1956081 w 8312431"/>
                <a:gd name="connsiteY5" fmla="*/ 1673225 h 1673225"/>
                <a:gd name="connsiteX6" fmla="*/ 1959256 w 8312431"/>
                <a:gd name="connsiteY6" fmla="*/ 704850 h 1673225"/>
                <a:gd name="connsiteX7" fmla="*/ 281 w 8312431"/>
                <a:gd name="connsiteY7" fmla="*/ 708025 h 1673225"/>
                <a:gd name="connsiteX8" fmla="*/ 6631 w 8312431"/>
                <a:gd name="connsiteY8" fmla="*/ 0 h 1673225"/>
                <a:gd name="connsiteX0" fmla="*/ 0 w 8305800"/>
                <a:gd name="connsiteY0" fmla="*/ 0 h 1673225"/>
                <a:gd name="connsiteX1" fmla="*/ 8305800 w 8305800"/>
                <a:gd name="connsiteY1" fmla="*/ 0 h 1673225"/>
                <a:gd name="connsiteX2" fmla="*/ 8305800 w 8305800"/>
                <a:gd name="connsiteY2" fmla="*/ 714375 h 1673225"/>
                <a:gd name="connsiteX3" fmla="*/ 3914775 w 8305800"/>
                <a:gd name="connsiteY3" fmla="*/ 714375 h 1673225"/>
                <a:gd name="connsiteX4" fmla="*/ 3914775 w 8305800"/>
                <a:gd name="connsiteY4" fmla="*/ 1666875 h 1673225"/>
                <a:gd name="connsiteX5" fmla="*/ 1949450 w 8305800"/>
                <a:gd name="connsiteY5" fmla="*/ 1673225 h 1673225"/>
                <a:gd name="connsiteX6" fmla="*/ 1952625 w 8305800"/>
                <a:gd name="connsiteY6" fmla="*/ 704850 h 1673225"/>
                <a:gd name="connsiteX7" fmla="*/ 6350 w 8305800"/>
                <a:gd name="connsiteY7" fmla="*/ 708025 h 1673225"/>
                <a:gd name="connsiteX8" fmla="*/ 0 w 8305800"/>
                <a:gd name="connsiteY8" fmla="*/ 0 h 1673225"/>
                <a:gd name="connsiteX0" fmla="*/ 0 w 8305800"/>
                <a:gd name="connsiteY0" fmla="*/ 0 h 1673225"/>
                <a:gd name="connsiteX1" fmla="*/ 8305800 w 8305800"/>
                <a:gd name="connsiteY1" fmla="*/ 0 h 1673225"/>
                <a:gd name="connsiteX2" fmla="*/ 8305800 w 8305800"/>
                <a:gd name="connsiteY2" fmla="*/ 714375 h 1673225"/>
                <a:gd name="connsiteX3" fmla="*/ 3914775 w 8305800"/>
                <a:gd name="connsiteY3" fmla="*/ 714375 h 1673225"/>
                <a:gd name="connsiteX4" fmla="*/ 3914775 w 8305800"/>
                <a:gd name="connsiteY4" fmla="*/ 1666875 h 1673225"/>
                <a:gd name="connsiteX5" fmla="*/ 1949450 w 8305800"/>
                <a:gd name="connsiteY5" fmla="*/ 1673225 h 1673225"/>
                <a:gd name="connsiteX6" fmla="*/ 1952625 w 8305800"/>
                <a:gd name="connsiteY6" fmla="*/ 704850 h 1673225"/>
                <a:gd name="connsiteX7" fmla="*/ 6350 w 8305800"/>
                <a:gd name="connsiteY7" fmla="*/ 708025 h 1673225"/>
                <a:gd name="connsiteX8" fmla="*/ 0 w 8305800"/>
                <a:gd name="connsiteY8" fmla="*/ 0 h 1673225"/>
                <a:gd name="connsiteX0" fmla="*/ 611 w 8306411"/>
                <a:gd name="connsiteY0" fmla="*/ 0 h 1673225"/>
                <a:gd name="connsiteX1" fmla="*/ 8306411 w 8306411"/>
                <a:gd name="connsiteY1" fmla="*/ 0 h 1673225"/>
                <a:gd name="connsiteX2" fmla="*/ 8306411 w 8306411"/>
                <a:gd name="connsiteY2" fmla="*/ 714375 h 1673225"/>
                <a:gd name="connsiteX3" fmla="*/ 3915386 w 8306411"/>
                <a:gd name="connsiteY3" fmla="*/ 714375 h 1673225"/>
                <a:gd name="connsiteX4" fmla="*/ 3915386 w 8306411"/>
                <a:gd name="connsiteY4" fmla="*/ 1666875 h 1673225"/>
                <a:gd name="connsiteX5" fmla="*/ 1950061 w 8306411"/>
                <a:gd name="connsiteY5" fmla="*/ 1673225 h 1673225"/>
                <a:gd name="connsiteX6" fmla="*/ 1953236 w 8306411"/>
                <a:gd name="connsiteY6" fmla="*/ 704850 h 1673225"/>
                <a:gd name="connsiteX7" fmla="*/ 611 w 8306411"/>
                <a:gd name="connsiteY7" fmla="*/ 701675 h 1673225"/>
                <a:gd name="connsiteX8" fmla="*/ 611 w 8306411"/>
                <a:gd name="connsiteY8" fmla="*/ 0 h 167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06411" h="1673225">
                  <a:moveTo>
                    <a:pt x="611" y="0"/>
                  </a:moveTo>
                  <a:lnTo>
                    <a:pt x="8306411" y="0"/>
                  </a:lnTo>
                  <a:lnTo>
                    <a:pt x="8306411" y="714375"/>
                  </a:lnTo>
                  <a:lnTo>
                    <a:pt x="3915386" y="714375"/>
                  </a:lnTo>
                  <a:lnTo>
                    <a:pt x="3915386" y="1666875"/>
                  </a:lnTo>
                  <a:lnTo>
                    <a:pt x="1950061" y="1673225"/>
                  </a:lnTo>
                  <a:cubicBezTo>
                    <a:pt x="1951119" y="1350433"/>
                    <a:pt x="1952178" y="1027642"/>
                    <a:pt x="1953236" y="704850"/>
                  </a:cubicBezTo>
                  <a:lnTo>
                    <a:pt x="611" y="701675"/>
                  </a:lnTo>
                  <a:cubicBezTo>
                    <a:pt x="-1506" y="465667"/>
                    <a:pt x="2728" y="236008"/>
                    <a:pt x="611" y="0"/>
                  </a:cubicBezTo>
                  <a:close/>
                </a:path>
              </a:pathLst>
            </a:custGeom>
            <a:solidFill>
              <a:srgbClr val="0099FF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E86698F-33D2-428F-9335-F87897BFB8B1}"/>
                </a:ext>
              </a:extLst>
            </p:cNvPr>
            <p:cNvSpPr/>
            <p:nvPr/>
          </p:nvSpPr>
          <p:spPr>
            <a:xfrm>
              <a:off x="590506" y="1376515"/>
              <a:ext cx="1882273" cy="321084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모델링 기법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E1D8141-1D50-477C-AA2E-DDD149244C89}"/>
                </a:ext>
              </a:extLst>
            </p:cNvPr>
            <p:cNvSpPr/>
            <p:nvPr/>
          </p:nvSpPr>
          <p:spPr>
            <a:xfrm>
              <a:off x="590506" y="1792889"/>
              <a:ext cx="1882273" cy="595631"/>
            </a:xfrm>
            <a:prstGeom prst="rect">
              <a:avLst/>
            </a:prstGeom>
            <a:solidFill>
              <a:srgbClr val="00588A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랜덤 포레스트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8E9598D-D289-4DF2-A092-34E1909079AF}"/>
                </a:ext>
              </a:extLst>
            </p:cNvPr>
            <p:cNvSpPr/>
            <p:nvPr/>
          </p:nvSpPr>
          <p:spPr>
            <a:xfrm>
              <a:off x="590506" y="2483810"/>
              <a:ext cx="1882273" cy="385806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af-ZA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XGBOOST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97830CF-02AB-47CB-B48C-61BC392210DB}"/>
                </a:ext>
              </a:extLst>
            </p:cNvPr>
            <p:cNvSpPr/>
            <p:nvPr/>
          </p:nvSpPr>
          <p:spPr>
            <a:xfrm>
              <a:off x="590506" y="3446002"/>
              <a:ext cx="1882273" cy="38580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의사결정나무 기반 </a:t>
              </a:r>
              <a:r>
                <a:rPr kumimoji="0" lang="ko-KR" altLang="en-US" sz="9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머신러닝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C3C4009-672A-4784-8C45-A785415A429F}"/>
                </a:ext>
              </a:extLst>
            </p:cNvPr>
            <p:cNvSpPr/>
            <p:nvPr/>
          </p:nvSpPr>
          <p:spPr>
            <a:xfrm>
              <a:off x="590506" y="2964906"/>
              <a:ext cx="1882273" cy="385806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그라디언트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9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부스팅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1CC2B1D-B3A9-4D58-AD1D-0FBB82F1BF42}"/>
                </a:ext>
              </a:extLst>
            </p:cNvPr>
            <p:cNvSpPr/>
            <p:nvPr/>
          </p:nvSpPr>
          <p:spPr>
            <a:xfrm>
              <a:off x="590506" y="3927098"/>
              <a:ext cx="1882273" cy="385806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의사결정나무 기반 </a:t>
              </a:r>
              <a:r>
                <a:rPr kumimoji="0" lang="ko-KR" altLang="en-US" sz="9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머신러닝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FF0B820-ADB8-4F91-9F64-CE9115D9B0AB}"/>
                </a:ext>
              </a:extLst>
            </p:cNvPr>
            <p:cNvSpPr/>
            <p:nvPr/>
          </p:nvSpPr>
          <p:spPr>
            <a:xfrm>
              <a:off x="590506" y="4408194"/>
              <a:ext cx="1882273" cy="38580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딥러닝 시계열 </a:t>
              </a:r>
              <a:r>
                <a:rPr kumimoji="0" lang="af-ZA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lstm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281C998-2E2F-4307-8CEB-99C588A212C1}"/>
                </a:ext>
              </a:extLst>
            </p:cNvPr>
            <p:cNvSpPr/>
            <p:nvPr/>
          </p:nvSpPr>
          <p:spPr>
            <a:xfrm>
              <a:off x="590506" y="5370386"/>
              <a:ext cx="1882273" cy="3858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시계열 </a:t>
              </a:r>
              <a:r>
                <a:rPr kumimoji="0" lang="en-US" altLang="ko-KR" sz="900" b="1" i="0" u="none" strike="noStrike" kern="1200" cap="none" spc="0" normalizeH="0" baseline="0" noProof="0" dirty="0" err="1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arima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467BBBF-B95F-408D-9B4F-2E5739BE1BF7}"/>
                </a:ext>
              </a:extLst>
            </p:cNvPr>
            <p:cNvSpPr/>
            <p:nvPr/>
          </p:nvSpPr>
          <p:spPr>
            <a:xfrm>
              <a:off x="590506" y="4889290"/>
              <a:ext cx="1882273" cy="38580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시계열 </a:t>
              </a:r>
              <a:r>
                <a:rPr kumimoji="0" lang="af-ZA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sarima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F8B2E567-EDF3-4E84-8283-8A60FC5A0CC0}"/>
                </a:ext>
              </a:extLst>
            </p:cNvPr>
            <p:cNvSpPr/>
            <p:nvPr/>
          </p:nvSpPr>
          <p:spPr>
            <a:xfrm>
              <a:off x="590506" y="5851482"/>
              <a:ext cx="1882273" cy="3858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의사결정나무 기반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900" b="1" i="0" u="none" strike="noStrike" kern="1200" cap="none" spc="0" normalizeH="0" baseline="0" noProof="0" dirty="0" err="1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머신러닝</a:t>
              </a:r>
              <a:endParaRPr kumimoji="0" lang="en-US" altLang="ko-KR" sz="9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탐색적 모델링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)</a:t>
              </a:r>
              <a:endParaRPr kumimoji="0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9DB2BC28-66C0-48DD-A547-10DD5D61CA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6264" y="1775763"/>
              <a:ext cx="0" cy="4461525"/>
            </a:xfrm>
            <a:prstGeom prst="straightConnector1">
              <a:avLst/>
            </a:prstGeom>
            <a:ln w="38100">
              <a:solidFill>
                <a:srgbClr val="0099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5E4F831-F732-47C2-B3D6-ABF2139773E1}"/>
                </a:ext>
              </a:extLst>
            </p:cNvPr>
            <p:cNvSpPr/>
            <p:nvPr/>
          </p:nvSpPr>
          <p:spPr>
            <a:xfrm>
              <a:off x="250825" y="4889290"/>
              <a:ext cx="164301" cy="1347998"/>
            </a:xfrm>
            <a:prstGeom prst="rect">
              <a:avLst/>
            </a:prstGeom>
            <a:solidFill>
              <a:srgbClr val="0099FF"/>
            </a:solidFill>
            <a:ln w="19050">
              <a:solidFill>
                <a:srgbClr val="0099FF"/>
              </a:solidFill>
            </a:ln>
          </p:spPr>
          <p:txBody>
            <a:bodyPr vert="eaVert" wrap="none" lIns="36000" rIns="3600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7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시도 순서</a:t>
              </a:r>
              <a:endParaRPr kumimoji="0" lang="ko-KR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D34628-272C-46E6-A1EE-7355ED13CDB0}"/>
                </a:ext>
              </a:extLst>
            </p:cNvPr>
            <p:cNvSpPr/>
            <p:nvPr/>
          </p:nvSpPr>
          <p:spPr>
            <a:xfrm>
              <a:off x="2565816" y="1376515"/>
              <a:ext cx="1882273" cy="321084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사용 데이터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C355CB6-F102-4FFB-938E-06B6E7286F8A}"/>
                </a:ext>
              </a:extLst>
            </p:cNvPr>
            <p:cNvSpPr/>
            <p:nvPr/>
          </p:nvSpPr>
          <p:spPr>
            <a:xfrm>
              <a:off x="2565816" y="1792889"/>
              <a:ext cx="1882273" cy="155782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36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marR="0" lvl="0" indent="-1714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마스크 판매량</a:t>
              </a:r>
              <a:b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</a:b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(2019</a:t>
              </a: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년 </a:t>
              </a: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1</a:t>
              </a: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월 </a:t>
              </a: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1</a:t>
              </a: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일 이후</a:t>
              </a: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)</a:t>
              </a:r>
            </a:p>
            <a:p>
              <a:pPr marL="171450" marR="0" lvl="0" indent="-1714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미세먼지 데이터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  <a:p>
              <a:pPr marL="171450" marR="0" lvl="0" indent="-1714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대기 질 데이터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  <a:p>
              <a:pPr marL="171450" marR="0" lvl="0" indent="-1714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경제지표 데이터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  <a:p>
              <a:pPr marL="171450" marR="0" lvl="0" indent="-1714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인구통계 추가 데이터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468BFED-E361-42FF-BD68-458E9CC05317}"/>
                </a:ext>
              </a:extLst>
            </p:cNvPr>
            <p:cNvSpPr/>
            <p:nvPr/>
          </p:nvSpPr>
          <p:spPr>
            <a:xfrm>
              <a:off x="2565816" y="3446002"/>
              <a:ext cx="1882273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판매량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 (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판매량 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2,000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이하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), 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미세먼지 데이터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, </a:t>
              </a:r>
              <a:r>
                <a:rPr kumimoji="0" lang="ko-KR" altLang="en-US" sz="9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대기질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데이터 외</a:t>
              </a:r>
              <a:endParaRPr kumimoji="0" lang="en-US" altLang="ko-KR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D261FE0-12B6-40E3-AD21-F098F9DDF38B}"/>
                </a:ext>
              </a:extLst>
            </p:cNvPr>
            <p:cNvSpPr/>
            <p:nvPr/>
          </p:nvSpPr>
          <p:spPr>
            <a:xfrm>
              <a:off x="2565816" y="3927098"/>
              <a:ext cx="1882273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판매량 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+ 1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주전 미세먼지 데이터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, </a:t>
              </a:r>
              <a:r>
                <a:rPr kumimoji="0" lang="ko-KR" altLang="en-US" sz="9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대기질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 데이터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외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F915C9EB-5012-4AB1-AA2C-184AA7A660EC}"/>
                </a:ext>
              </a:extLst>
            </p:cNvPr>
            <p:cNvSpPr/>
            <p:nvPr/>
          </p:nvSpPr>
          <p:spPr>
            <a:xfrm>
              <a:off x="2565816" y="4408194"/>
              <a:ext cx="1882273" cy="1347998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모든 데이터 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판매량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, </a:t>
              </a: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시간</a:t>
              </a:r>
              <a:r>
                <a:rPr kumimoji="0" lang="en-US" altLang="ko-KR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)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BDE5025C-B893-440D-A313-426B618AAD35}"/>
                </a:ext>
              </a:extLst>
            </p:cNvPr>
            <p:cNvSpPr/>
            <p:nvPr/>
          </p:nvSpPr>
          <p:spPr>
            <a:xfrm>
              <a:off x="2565816" y="5851482"/>
              <a:ext cx="1882273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모든 데이터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507F82A-4F2F-4186-BC97-E796844AF0D9}"/>
                </a:ext>
              </a:extLst>
            </p:cNvPr>
            <p:cNvSpPr/>
            <p:nvPr/>
          </p:nvSpPr>
          <p:spPr>
            <a:xfrm>
              <a:off x="4541126" y="1376515"/>
              <a:ext cx="3404124" cy="321084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사용 과정 설명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BF85B78-F754-49C2-AA6C-C3A9F0ECB45F}"/>
                </a:ext>
              </a:extLst>
            </p:cNvPr>
            <p:cNvSpPr/>
            <p:nvPr/>
          </p:nvSpPr>
          <p:spPr>
            <a:xfrm>
              <a:off x="4541126" y="1792889"/>
              <a:ext cx="3404124" cy="5956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정확도 기준에 적절함</a:t>
              </a: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, </a:t>
              </a: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여러 모델 사용 결과 가장 좋은 결과를 도출했으므로 해당 모델 사용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62E79F1-3D66-4938-9D57-2447BC452C45}"/>
                </a:ext>
              </a:extLst>
            </p:cNvPr>
            <p:cNvSpPr/>
            <p:nvPr/>
          </p:nvSpPr>
          <p:spPr>
            <a:xfrm>
              <a:off x="4541126" y="2483810"/>
              <a:ext cx="3404124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l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정확도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65%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수준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,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정확도 높은 모델 추가 확인 필요</a:t>
              </a:r>
              <a:endParaRPr kumimoji="0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08487D8-E7FC-4B9B-928B-617257375A5B}"/>
                </a:ext>
              </a:extLst>
            </p:cNvPr>
            <p:cNvSpPr/>
            <p:nvPr/>
          </p:nvSpPr>
          <p:spPr>
            <a:xfrm>
              <a:off x="4541126" y="3446002"/>
              <a:ext cx="3404124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l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어느 정도 과소적합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정확도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0.5) ,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시간이 지나면서 달라지는 사회적 현상을 반영하지 못하는 것을 확인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053CB311-6D6E-4FB3-BD53-88E501FEDFF4}"/>
                </a:ext>
              </a:extLst>
            </p:cNvPr>
            <p:cNvSpPr/>
            <p:nvPr/>
          </p:nvSpPr>
          <p:spPr>
            <a:xfrm>
              <a:off x="4541126" y="2964906"/>
              <a:ext cx="3404124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l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2019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년부터 높아진 미세먼지 관여도가 판매량에 큰 영향을 끼치는 것에서 착안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,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 기간을 나눠 분석한 결과 좋은 결과가 나옴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9D0D8E23-1398-48F5-82BB-F8330C92420C}"/>
                </a:ext>
              </a:extLst>
            </p:cNvPr>
            <p:cNvSpPr/>
            <p:nvPr/>
          </p:nvSpPr>
          <p:spPr>
            <a:xfrm>
              <a:off x="4541126" y="3927098"/>
              <a:ext cx="3404124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l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시계열성을 반영하기 위해 시행함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.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그러나 매우 과소적합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정확도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0.3)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050EEDEF-D79E-4842-83CE-BD8C7D01447B}"/>
                </a:ext>
              </a:extLst>
            </p:cNvPr>
            <p:cNvSpPr/>
            <p:nvPr/>
          </p:nvSpPr>
          <p:spPr>
            <a:xfrm>
              <a:off x="4541126" y="4408194"/>
              <a:ext cx="3404124" cy="866902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l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계절적 데이터를 반영한 시계열 모델링을 실시했으나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,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여전히</a:t>
              </a:r>
              <a:endParaRPr kumimoji="0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매우 과소 적합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mae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 = 3,000,000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이상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), 2019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년 폭발적으로 증가한 </a:t>
              </a:r>
              <a:r>
                <a:rPr kumimoji="0" lang="ko-KR" altLang="en-US" sz="9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검색량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,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초미세먼지 농도 등의 변수를 반영하지 못함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44952FFB-FF94-4127-AD7A-0AB2D4579ED6}"/>
                </a:ext>
              </a:extLst>
            </p:cNvPr>
            <p:cNvSpPr/>
            <p:nvPr/>
          </p:nvSpPr>
          <p:spPr>
            <a:xfrm>
              <a:off x="4541126" y="5370386"/>
              <a:ext cx="3404124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매우 과소 적합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mae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= 3,000,000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이상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), </a:t>
              </a:r>
              <a:r>
                <a:rPr kumimoji="0" lang="ko-KR" altLang="en-US" sz="900" b="1" i="0" u="sng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계절적 데이터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를 반영하지 못해 과소적합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272FC4CB-886B-4B42-874E-6CE8F04A886E}"/>
                </a:ext>
              </a:extLst>
            </p:cNvPr>
            <p:cNvSpPr/>
            <p:nvPr/>
          </p:nvSpPr>
          <p:spPr>
            <a:xfrm>
              <a:off x="4541126" y="5851482"/>
              <a:ext cx="3404124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매우 </a:t>
              </a:r>
              <a:r>
                <a:rPr kumimoji="0" lang="ko-KR" altLang="en-US" sz="9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과적합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정확도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99%),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판매 박스 </a:t>
              </a:r>
              <a:r>
                <a:rPr kumimoji="0" lang="ko-KR" altLang="en-US" sz="9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변환량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등 동일한 변수들이 목적변수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판매량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)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과 직접적인 연관이 있어 잘못된 분석</a:t>
              </a: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FA4A6E13-FB4F-4A63-9B60-E8C9B9A55C10}"/>
                </a:ext>
              </a:extLst>
            </p:cNvPr>
            <p:cNvSpPr/>
            <p:nvPr/>
          </p:nvSpPr>
          <p:spPr>
            <a:xfrm>
              <a:off x="8038286" y="1376515"/>
              <a:ext cx="859742" cy="321084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정확도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1D42F7BA-2A58-4F2F-96AA-1BF7DFC97145}"/>
                </a:ext>
              </a:extLst>
            </p:cNvPr>
            <p:cNvSpPr/>
            <p:nvPr/>
          </p:nvSpPr>
          <p:spPr>
            <a:xfrm>
              <a:off x="8038662" y="1792889"/>
              <a:ext cx="853940" cy="5956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sng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73%</a:t>
              </a:r>
              <a:endParaRPr kumimoji="0" lang="ko-KR" altLang="en-US" sz="1400" b="1" i="0" u="sng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1CFC4E59-21E9-4527-AB52-9C47A153E936}"/>
                </a:ext>
              </a:extLst>
            </p:cNvPr>
            <p:cNvSpPr/>
            <p:nvPr/>
          </p:nvSpPr>
          <p:spPr>
            <a:xfrm>
              <a:off x="8038662" y="2483810"/>
              <a:ext cx="853940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65%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49D81C2A-2EF1-461C-AC11-F99141FDD5CF}"/>
                </a:ext>
              </a:extLst>
            </p:cNvPr>
            <p:cNvSpPr/>
            <p:nvPr/>
          </p:nvSpPr>
          <p:spPr>
            <a:xfrm>
              <a:off x="8038662" y="3446002"/>
              <a:ext cx="853940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50%</a:t>
              </a:r>
              <a:endPara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7A8C354E-1D3A-4347-A0F6-4641F642044A}"/>
                </a:ext>
              </a:extLst>
            </p:cNvPr>
            <p:cNvSpPr/>
            <p:nvPr/>
          </p:nvSpPr>
          <p:spPr>
            <a:xfrm>
              <a:off x="8038662" y="2964906"/>
              <a:ext cx="853940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63%</a:t>
              </a:r>
              <a:endPara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1F3E9A88-C811-4CFE-B1D4-60679A9F8C0C}"/>
                </a:ext>
              </a:extLst>
            </p:cNvPr>
            <p:cNvSpPr/>
            <p:nvPr/>
          </p:nvSpPr>
          <p:spPr>
            <a:xfrm>
              <a:off x="8038662" y="3927098"/>
              <a:ext cx="853940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30%</a:t>
              </a: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773DD398-8C98-452E-907D-7593AF938E80}"/>
                </a:ext>
              </a:extLst>
            </p:cNvPr>
            <p:cNvSpPr/>
            <p:nvPr/>
          </p:nvSpPr>
          <p:spPr>
            <a:xfrm>
              <a:off x="8038662" y="4408194"/>
              <a:ext cx="853940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20%</a:t>
              </a:r>
              <a:endPara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84CD433F-2617-4EBF-B77B-6CF8F02F395C}"/>
                </a:ext>
              </a:extLst>
            </p:cNvPr>
            <p:cNvSpPr/>
            <p:nvPr/>
          </p:nvSpPr>
          <p:spPr>
            <a:xfrm>
              <a:off x="8038662" y="5370386"/>
              <a:ext cx="853940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20%</a:t>
              </a:r>
              <a:endPara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F2D7BD77-B12F-4741-9BA9-90488038AE00}"/>
                </a:ext>
              </a:extLst>
            </p:cNvPr>
            <p:cNvSpPr/>
            <p:nvPr/>
          </p:nvSpPr>
          <p:spPr>
            <a:xfrm>
              <a:off x="8038662" y="4889290"/>
              <a:ext cx="853940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ctr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고딕"/>
                  <a:ea typeface="맑은 고딕" panose="020B0503020000020004" pitchFamily="50" charset="-127"/>
                  <a:cs typeface="+mn-cs"/>
                </a:rPr>
                <a:t>30%</a:t>
              </a:r>
              <a:endPara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4DDAA748-2C59-4591-949B-45C78BA97EC3}"/>
                </a:ext>
              </a:extLst>
            </p:cNvPr>
            <p:cNvSpPr/>
            <p:nvPr/>
          </p:nvSpPr>
          <p:spPr>
            <a:xfrm>
              <a:off x="8038662" y="5851482"/>
              <a:ext cx="853940" cy="385806"/>
            </a:xfrm>
            <a:prstGeom prst="rect">
              <a:avLst/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99%</a:t>
              </a:r>
              <a:endPara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63361DEC-3F2D-424F-9FD4-61F1C9A4A2CF}"/>
              </a:ext>
            </a:extLst>
          </p:cNvPr>
          <p:cNvSpPr txBox="1"/>
          <p:nvPr/>
        </p:nvSpPr>
        <p:spPr>
          <a:xfrm>
            <a:off x="262424" y="716861"/>
            <a:ext cx="8630751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 lvl="0">
              <a:defRPr/>
            </a:pPr>
            <a:r>
              <a:rPr lang="ko-KR" altLang="en-US" dirty="0">
                <a:solidFill>
                  <a:prstClr val="black"/>
                </a:solidFill>
              </a:rPr>
              <a:t>앙상블 기법을 사용해 모델 수립하였으며</a:t>
            </a:r>
            <a:r>
              <a:rPr lang="en-US" altLang="ko-KR" dirty="0">
                <a:solidFill>
                  <a:prstClr val="black"/>
                </a:solidFill>
              </a:rPr>
              <a:t>, </a:t>
            </a:r>
            <a:r>
              <a:rPr lang="ko-KR" altLang="en-US" dirty="0">
                <a:solidFill>
                  <a:prstClr val="black"/>
                </a:solidFill>
              </a:rPr>
              <a:t>이를 이용한 재고 관리 및 수요 예측 시스템 구축 예정</a:t>
            </a:r>
          </a:p>
        </p:txBody>
      </p:sp>
    </p:spTree>
    <p:extLst>
      <p:ext uri="{BB962C8B-B14F-4D97-AF65-F5344CB8AC3E}">
        <p14:creationId xmlns:p14="http://schemas.microsoft.com/office/powerpoint/2010/main" val="3738986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5e3ffb801c_23_28"/>
          <p:cNvSpPr txBox="1"/>
          <p:nvPr/>
        </p:nvSpPr>
        <p:spPr>
          <a:xfrm>
            <a:off x="200728" y="115575"/>
            <a:ext cx="582956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분석결과</a:t>
            </a:r>
            <a:endParaRPr lang="ko-KR" altLang="en-US"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AutoShape 4" descr="wind speed iconì ëí ì´ë¯¸ì§ ê²ìê²°ê³¼">
            <a:extLst>
              <a:ext uri="{FF2B5EF4-FFF2-40B4-BE49-F238E27FC236}">
                <a16:creationId xmlns:a16="http://schemas.microsoft.com/office/drawing/2014/main" id="{22A3C18A-2114-49B8-8EC6-8C0B26351E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0281" y="110858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C1EF343-E4BF-47E9-921C-2998582C5503}"/>
              </a:ext>
            </a:extLst>
          </p:cNvPr>
          <p:cNvGrpSpPr/>
          <p:nvPr/>
        </p:nvGrpSpPr>
        <p:grpSpPr>
          <a:xfrm>
            <a:off x="264692" y="1700212"/>
            <a:ext cx="2665809" cy="275389"/>
            <a:chOff x="255842" y="1736192"/>
            <a:chExt cx="2428873" cy="292879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76BC26E-73E0-46C3-B504-B1892D5CE057}"/>
                </a:ext>
              </a:extLst>
            </p:cNvPr>
            <p:cNvSpPr/>
            <p:nvPr/>
          </p:nvSpPr>
          <p:spPr>
            <a:xfrm>
              <a:off x="2264035" y="1736192"/>
              <a:ext cx="420680" cy="2928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변수 </a:t>
              </a:r>
              <a:endParaRPr kumimoji="0" lang="en-US" altLang="ko-KR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중요도</a:t>
              </a:r>
              <a:endParaRPr kumimoji="0" lang="en-US" altLang="ko-KR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0F88034B-FB07-4D14-873C-69EC8D61F579}"/>
                </a:ext>
              </a:extLst>
            </p:cNvPr>
            <p:cNvSpPr/>
            <p:nvPr/>
          </p:nvSpPr>
          <p:spPr>
            <a:xfrm>
              <a:off x="255842" y="1750366"/>
              <a:ext cx="1938036" cy="261314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200" b="1" dirty="0">
                  <a:solidFill>
                    <a:prstClr val="white"/>
                  </a:solidFill>
                  <a:latin typeface="맑은 고딕"/>
                  <a:ea typeface="맑은 고딕" panose="020B0503020000020004" pitchFamily="50" charset="-127"/>
                </a:rPr>
                <a:t>변수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A2E0F838-8841-4024-B610-88D4A606BF6C}"/>
              </a:ext>
            </a:extLst>
          </p:cNvPr>
          <p:cNvGrpSpPr/>
          <p:nvPr/>
        </p:nvGrpSpPr>
        <p:grpSpPr>
          <a:xfrm>
            <a:off x="264693" y="2093443"/>
            <a:ext cx="2681237" cy="3380390"/>
            <a:chOff x="264693" y="2194933"/>
            <a:chExt cx="2681237" cy="2867345"/>
          </a:xfrm>
        </p:grpSpPr>
        <p:sp>
          <p:nvSpPr>
            <p:cNvPr id="123" name="직사각형 122">
              <a:extLst>
                <a:ext uri="{FF2B5EF4-FFF2-40B4-BE49-F238E27FC236}">
                  <a16:creationId xmlns:a16="http://schemas.microsoft.com/office/drawing/2014/main" id="{55FB7FDD-A394-42E7-A9F2-E456AA037303}"/>
                </a:ext>
              </a:extLst>
            </p:cNvPr>
            <p:cNvSpPr/>
            <p:nvPr/>
          </p:nvSpPr>
          <p:spPr>
            <a:xfrm>
              <a:off x="782636" y="2692298"/>
              <a:ext cx="1609148" cy="37878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미세먼지량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id="{E9F3FA34-1DB6-4763-B5B8-80BF9B67B29A}"/>
                </a:ext>
              </a:extLst>
            </p:cNvPr>
            <p:cNvSpPr/>
            <p:nvPr/>
          </p:nvSpPr>
          <p:spPr>
            <a:xfrm>
              <a:off x="264693" y="2692298"/>
              <a:ext cx="520603" cy="378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1C8895A5-8310-4FEE-84AE-B23771835E3C}"/>
                </a:ext>
              </a:extLst>
            </p:cNvPr>
            <p:cNvSpPr/>
            <p:nvPr/>
          </p:nvSpPr>
          <p:spPr>
            <a:xfrm>
              <a:off x="2468783" y="2698522"/>
              <a:ext cx="477147" cy="37031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lIns="0" tIns="0" rIns="0" bIns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4.7%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4E9CA1EA-41C2-47DD-B974-7DB33FA73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748" y="2743309"/>
              <a:ext cx="385855" cy="285876"/>
            </a:xfrm>
            <a:prstGeom prst="rect">
              <a:avLst/>
            </a:prstGeom>
          </p:spPr>
        </p:pic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id="{3212962A-A8D3-45AC-953C-35289FA913D6}"/>
                </a:ext>
              </a:extLst>
            </p:cNvPr>
            <p:cNvSpPr/>
            <p:nvPr/>
          </p:nvSpPr>
          <p:spPr>
            <a:xfrm>
              <a:off x="782636" y="3687028"/>
              <a:ext cx="1609148" cy="37878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마스크 가격</a:t>
              </a:r>
            </a:p>
          </p:txBody>
        </p:sp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7D5837E7-A5F2-4AD8-A13C-B6C38BEB1CA8}"/>
                </a:ext>
              </a:extLst>
            </p:cNvPr>
            <p:cNvSpPr/>
            <p:nvPr/>
          </p:nvSpPr>
          <p:spPr>
            <a:xfrm>
              <a:off x="264693" y="3687028"/>
              <a:ext cx="520603" cy="378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4AA7C689-5676-41F6-B94F-320FD8DC297A}"/>
                </a:ext>
              </a:extLst>
            </p:cNvPr>
            <p:cNvSpPr/>
            <p:nvPr/>
          </p:nvSpPr>
          <p:spPr>
            <a:xfrm>
              <a:off x="2468783" y="3688763"/>
              <a:ext cx="477147" cy="3787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lIns="0" tIns="0" rIns="0" bIns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4.5%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97" name="그림 96">
              <a:extLst>
                <a:ext uri="{FF2B5EF4-FFF2-40B4-BE49-F238E27FC236}">
                  <a16:creationId xmlns:a16="http://schemas.microsoft.com/office/drawing/2014/main" id="{950C4B19-A26D-41EF-9B55-14BEB8DDF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062" y="3746392"/>
              <a:ext cx="381146" cy="284646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16F9F91-A582-46B4-86DE-1F37EFC8C3F9}"/>
                </a:ext>
              </a:extLst>
            </p:cNvPr>
            <p:cNvSpPr/>
            <p:nvPr/>
          </p:nvSpPr>
          <p:spPr>
            <a:xfrm>
              <a:off x="2468783" y="2194933"/>
              <a:ext cx="477147" cy="3787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lIns="0" tIns="0" rIns="0" bIns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6.8%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A3D79DB1-7478-4ED9-9BC0-1DE0FFFDB4B2}"/>
                </a:ext>
              </a:extLst>
            </p:cNvPr>
            <p:cNvSpPr/>
            <p:nvPr/>
          </p:nvSpPr>
          <p:spPr>
            <a:xfrm>
              <a:off x="782636" y="2194933"/>
              <a:ext cx="1609148" cy="37878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유통채널종류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이마트</a:t>
              </a:r>
              <a:r>
                <a:rPr kumimoji="0" lang="en-US" altLang="ko-KR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)</a:t>
              </a:r>
              <a:endPara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346224D4-BE25-4B8E-A3E5-671E459936B3}"/>
                </a:ext>
              </a:extLst>
            </p:cNvPr>
            <p:cNvSpPr/>
            <p:nvPr/>
          </p:nvSpPr>
          <p:spPr>
            <a:xfrm>
              <a:off x="264693" y="2194933"/>
              <a:ext cx="520603" cy="378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39" name="Picture 10" descr="emart logo pngì ëí ì´ë¯¸ì§ ê²ìê²°ê³¼">
              <a:extLst>
                <a:ext uri="{FF2B5EF4-FFF2-40B4-BE49-F238E27FC236}">
                  <a16:creationId xmlns:a16="http://schemas.microsoft.com/office/drawing/2014/main" id="{B3D2CFE4-7943-4D16-A521-E82A94AE10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764" y="2338948"/>
              <a:ext cx="379822" cy="795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078DD24F-A469-4BF0-9AA1-566E7E8CB94C}"/>
                </a:ext>
              </a:extLst>
            </p:cNvPr>
            <p:cNvSpPr/>
            <p:nvPr/>
          </p:nvSpPr>
          <p:spPr>
            <a:xfrm>
              <a:off x="782636" y="3189663"/>
              <a:ext cx="1609148" cy="37878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풍속 </a:t>
              </a: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(m/s)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B5500E6B-C003-43E5-8455-B4B538B8B411}"/>
                </a:ext>
              </a:extLst>
            </p:cNvPr>
            <p:cNvSpPr/>
            <p:nvPr/>
          </p:nvSpPr>
          <p:spPr>
            <a:xfrm>
              <a:off x="264693" y="3189663"/>
              <a:ext cx="520603" cy="378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154ADAC3-2EA7-43BA-878F-44449208B948}"/>
                </a:ext>
              </a:extLst>
            </p:cNvPr>
            <p:cNvSpPr/>
            <p:nvPr/>
          </p:nvSpPr>
          <p:spPr>
            <a:xfrm>
              <a:off x="2468783" y="3193644"/>
              <a:ext cx="477147" cy="37031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lIns="0" tIns="0" rIns="0" bIns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4.7%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038" name="Picture 14" descr="fan iconì ëí ì´ë¯¸ì§ ê²ìê²°ê³¼">
              <a:extLst>
                <a:ext uri="{FF2B5EF4-FFF2-40B4-BE49-F238E27FC236}">
                  <a16:creationId xmlns:a16="http://schemas.microsoft.com/office/drawing/2014/main" id="{0849CA48-7C4C-4BA5-A23F-0DC3D7C9B0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024" y="3249623"/>
              <a:ext cx="383174" cy="286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76CD7CE1-FD9A-406A-8102-C5851C5FFF3A}"/>
                </a:ext>
              </a:extLst>
            </p:cNvPr>
            <p:cNvSpPr/>
            <p:nvPr/>
          </p:nvSpPr>
          <p:spPr>
            <a:xfrm>
              <a:off x="264693" y="4186128"/>
              <a:ext cx="520603" cy="378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0" name="직사각형 119">
              <a:extLst>
                <a:ext uri="{FF2B5EF4-FFF2-40B4-BE49-F238E27FC236}">
                  <a16:creationId xmlns:a16="http://schemas.microsoft.com/office/drawing/2014/main" id="{F76CE85F-D17F-4DAE-B7C3-7A6FABFCA444}"/>
                </a:ext>
              </a:extLst>
            </p:cNvPr>
            <p:cNvSpPr/>
            <p:nvPr/>
          </p:nvSpPr>
          <p:spPr>
            <a:xfrm>
              <a:off x="782636" y="4186128"/>
              <a:ext cx="1609148" cy="37878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선행 종합 지수</a:t>
              </a: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A5951DD4-CD49-4F0C-A796-5DD5D14A4D13}"/>
                </a:ext>
              </a:extLst>
            </p:cNvPr>
            <p:cNvSpPr/>
            <p:nvPr/>
          </p:nvSpPr>
          <p:spPr>
            <a:xfrm>
              <a:off x="2468783" y="4194090"/>
              <a:ext cx="477147" cy="37031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lIns="0" tIns="0" rIns="0" bIns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3.7%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04" name="Picture 16" descr="economy iconì ëí ì´ë¯¸ì§ ê²ìê²°ê³¼">
              <a:extLst>
                <a:ext uri="{FF2B5EF4-FFF2-40B4-BE49-F238E27FC236}">
                  <a16:creationId xmlns:a16="http://schemas.microsoft.com/office/drawing/2014/main" id="{4698EA06-C9A6-4A6C-B22C-9A68D418B0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723" y="4243658"/>
              <a:ext cx="389057" cy="290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409CBD49-692E-4839-908A-3BFA1466452A}"/>
                </a:ext>
              </a:extLst>
            </p:cNvPr>
            <p:cNvSpPr/>
            <p:nvPr/>
          </p:nvSpPr>
          <p:spPr>
            <a:xfrm>
              <a:off x="2468783" y="4689211"/>
              <a:ext cx="477147" cy="37031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lIns="0" tIns="0" rIns="0" bIns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3.6%</a:t>
              </a:r>
              <a:endPara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id="{4EC4A13E-0661-407B-A2A9-6061846A9AAE}"/>
                </a:ext>
              </a:extLst>
            </p:cNvPr>
            <p:cNvSpPr/>
            <p:nvPr/>
          </p:nvSpPr>
          <p:spPr>
            <a:xfrm>
              <a:off x="782636" y="4683495"/>
              <a:ext cx="1609148" cy="37878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지면 온도 </a:t>
              </a: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℃</a:t>
              </a: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)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5B4F6350-B35B-4D04-93B8-7C2882567AA6}"/>
                </a:ext>
              </a:extLst>
            </p:cNvPr>
            <p:cNvSpPr/>
            <p:nvPr/>
          </p:nvSpPr>
          <p:spPr>
            <a:xfrm>
              <a:off x="264693" y="4683495"/>
              <a:ext cx="520603" cy="3787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042" name="Picture 18" descr="ground temp iconì ëí ì´ë¯¸ì§ ê²ìê²°ê³¼">
              <a:extLst>
                <a:ext uri="{FF2B5EF4-FFF2-40B4-BE49-F238E27FC236}">
                  <a16:creationId xmlns:a16="http://schemas.microsoft.com/office/drawing/2014/main" id="{5CD13D70-0059-4B72-BD63-2992B06FEE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398" y="4782208"/>
              <a:ext cx="329897" cy="211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3F1C027-84CD-4D6B-8D6B-5BC0504732A8}"/>
              </a:ext>
            </a:extLst>
          </p:cNvPr>
          <p:cNvSpPr/>
          <p:nvPr/>
        </p:nvSpPr>
        <p:spPr>
          <a:xfrm>
            <a:off x="274615" y="5811512"/>
            <a:ext cx="2671315" cy="28131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총 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48</a:t>
            </a: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개 변수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4CD20F0-A807-4A4C-9C26-923BD09D6180}"/>
              </a:ext>
            </a:extLst>
          </p:cNvPr>
          <p:cNvSpPr/>
          <p:nvPr/>
        </p:nvSpPr>
        <p:spPr>
          <a:xfrm>
            <a:off x="3684568" y="2534193"/>
            <a:ext cx="1247472" cy="2760617"/>
          </a:xfrm>
          <a:prstGeom prst="rect">
            <a:avLst/>
          </a:prstGeom>
          <a:solidFill>
            <a:srgbClr val="00206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dirty="0" err="1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랜덤포레스트</a:t>
            </a:r>
            <a:r>
              <a:rPr lang="ko-KR" altLang="en-US" sz="1600" b="1" dirty="0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모델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3" name="사다리꼴 72"/>
          <p:cNvSpPr/>
          <p:nvPr/>
        </p:nvSpPr>
        <p:spPr>
          <a:xfrm rot="5400000">
            <a:off x="1190593" y="3582777"/>
            <a:ext cx="4386547" cy="648072"/>
          </a:xfrm>
          <a:prstGeom prst="trapezoid">
            <a:avLst>
              <a:gd name="adj" fmla="val 124455"/>
            </a:avLst>
          </a:prstGeom>
          <a:gradFill>
            <a:gsLst>
              <a:gs pos="0">
                <a:srgbClr val="002060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오른쪽 화살표 23"/>
          <p:cNvSpPr/>
          <p:nvPr/>
        </p:nvSpPr>
        <p:spPr>
          <a:xfrm>
            <a:off x="5470975" y="3555208"/>
            <a:ext cx="1850427" cy="401582"/>
          </a:xfrm>
          <a:prstGeom prst="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41A7F4-B74D-4D42-B99F-DB366CECD3BB}"/>
              </a:ext>
            </a:extLst>
          </p:cNvPr>
          <p:cNvSpPr txBox="1"/>
          <p:nvPr/>
        </p:nvSpPr>
        <p:spPr>
          <a:xfrm>
            <a:off x="5389091" y="3185876"/>
            <a:ext cx="19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예측 정확도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73%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0D19ABF-2A9E-497E-BC83-93A57E1152F7}"/>
              </a:ext>
            </a:extLst>
          </p:cNvPr>
          <p:cNvGrpSpPr/>
          <p:nvPr/>
        </p:nvGrpSpPr>
        <p:grpSpPr>
          <a:xfrm>
            <a:off x="1563186" y="5522180"/>
            <a:ext cx="72574" cy="257976"/>
            <a:chOff x="1551120" y="5530788"/>
            <a:chExt cx="96706" cy="343756"/>
          </a:xfrm>
        </p:grpSpPr>
        <p:sp>
          <p:nvSpPr>
            <p:cNvPr id="70" name="타원 69"/>
            <p:cNvSpPr/>
            <p:nvPr/>
          </p:nvSpPr>
          <p:spPr>
            <a:xfrm>
              <a:off x="1551120" y="5530788"/>
              <a:ext cx="96706" cy="82848"/>
            </a:xfrm>
            <a:prstGeom prst="ellipse">
              <a:avLst/>
            </a:prstGeom>
            <a:solidFill>
              <a:srgbClr val="355C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F2698BC4-BC90-43A5-B15C-E1DF045FD6D3}"/>
                </a:ext>
              </a:extLst>
            </p:cNvPr>
            <p:cNvSpPr/>
            <p:nvPr/>
          </p:nvSpPr>
          <p:spPr>
            <a:xfrm>
              <a:off x="1551120" y="5661242"/>
              <a:ext cx="96706" cy="82848"/>
            </a:xfrm>
            <a:prstGeom prst="ellipse">
              <a:avLst/>
            </a:prstGeom>
            <a:solidFill>
              <a:srgbClr val="355C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B3B0496-834B-4A56-B9FB-C6DCBF5C8900}"/>
                </a:ext>
              </a:extLst>
            </p:cNvPr>
            <p:cNvSpPr/>
            <p:nvPr/>
          </p:nvSpPr>
          <p:spPr>
            <a:xfrm>
              <a:off x="1551120" y="5791696"/>
              <a:ext cx="96706" cy="82848"/>
            </a:xfrm>
            <a:prstGeom prst="ellipse">
              <a:avLst/>
            </a:prstGeom>
            <a:solidFill>
              <a:srgbClr val="355C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DE903269-F220-43B7-9D76-F551E865AA12}"/>
              </a:ext>
            </a:extLst>
          </p:cNvPr>
          <p:cNvSpPr/>
          <p:nvPr/>
        </p:nvSpPr>
        <p:spPr>
          <a:xfrm>
            <a:off x="7740352" y="2534193"/>
            <a:ext cx="1152823" cy="276061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ko-KR" altLang="en-US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마스크 판매량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03DDAB6-6BD7-4B61-9E0F-431411CF36CF}"/>
              </a:ext>
            </a:extLst>
          </p:cNvPr>
          <p:cNvSpPr txBox="1"/>
          <p:nvPr/>
        </p:nvSpPr>
        <p:spPr>
          <a:xfrm>
            <a:off x="262424" y="716861"/>
            <a:ext cx="8630751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 lvl="0">
              <a:defRPr/>
            </a:pPr>
            <a:r>
              <a:rPr lang="ko-KR" altLang="en-US" dirty="0">
                <a:solidFill>
                  <a:prstClr val="black"/>
                </a:solidFill>
              </a:rPr>
              <a:t>예측 정확도 향상을 위해 총 </a:t>
            </a:r>
            <a:r>
              <a:rPr lang="en-US" altLang="ko-KR" dirty="0">
                <a:solidFill>
                  <a:prstClr val="black"/>
                </a:solidFill>
              </a:rPr>
              <a:t>48</a:t>
            </a:r>
            <a:r>
              <a:rPr lang="ko-KR" altLang="en-US" dirty="0">
                <a:solidFill>
                  <a:prstClr val="black"/>
                </a:solidFill>
              </a:rPr>
              <a:t>개 변수를 이용 예측 정확도는 </a:t>
            </a:r>
            <a:r>
              <a:rPr lang="en-US" altLang="ko-KR" dirty="0">
                <a:solidFill>
                  <a:prstClr val="black"/>
                </a:solidFill>
              </a:rPr>
              <a:t>73%</a:t>
            </a:r>
            <a:r>
              <a:rPr lang="ko-KR" altLang="en-US" dirty="0">
                <a:solidFill>
                  <a:prstClr val="black"/>
                </a:solidFill>
              </a:rPr>
              <a:t>로 나타남</a:t>
            </a:r>
            <a:endParaRPr lang="en-US" altLang="ko-KR" dirty="0">
              <a:solidFill>
                <a:prstClr val="black"/>
              </a:solidFill>
            </a:endParaRPr>
          </a:p>
          <a:p>
            <a:pPr lvl="0">
              <a:defRPr/>
            </a:pPr>
            <a:r>
              <a:rPr lang="ko-KR" altLang="en-US" dirty="0">
                <a:solidFill>
                  <a:prstClr val="black"/>
                </a:solidFill>
              </a:rPr>
              <a:t>마스크 판매량을 예측하여 </a:t>
            </a:r>
            <a:r>
              <a:rPr lang="ko-KR" altLang="en-US" dirty="0" err="1">
                <a:solidFill>
                  <a:prstClr val="black"/>
                </a:solidFill>
              </a:rPr>
              <a:t>재고비</a:t>
            </a:r>
            <a:r>
              <a:rPr lang="ko-KR" altLang="en-US" dirty="0">
                <a:solidFill>
                  <a:prstClr val="black"/>
                </a:solidFill>
              </a:rPr>
              <a:t> 최적화와 매출 증대에 활용</a:t>
            </a:r>
            <a:endParaRPr lang="en-US" altLang="ko-KR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544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1;g5e2071e836_4_4">
            <a:extLst>
              <a:ext uri="{FF2B5EF4-FFF2-40B4-BE49-F238E27FC236}">
                <a16:creationId xmlns:a16="http://schemas.microsoft.com/office/drawing/2014/main" id="{491CEE84-F775-4548-91BF-41C49D82DEEC}"/>
              </a:ext>
            </a:extLst>
          </p:cNvPr>
          <p:cNvSpPr txBox="1"/>
          <p:nvPr/>
        </p:nvSpPr>
        <p:spPr>
          <a:xfrm>
            <a:off x="200728" y="115575"/>
            <a:ext cx="739560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분석결과</a:t>
            </a:r>
            <a:endParaRPr lang="ko-KR" altLang="en-US"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F01AEBD-45A6-4AA3-AF8F-6DBB963C52E3}"/>
              </a:ext>
            </a:extLst>
          </p:cNvPr>
          <p:cNvSpPr/>
          <p:nvPr/>
        </p:nvSpPr>
        <p:spPr>
          <a:xfrm>
            <a:off x="7318181" y="841614"/>
            <a:ext cx="1574994" cy="321084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개선안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1F1759A-BA6A-4104-AED1-BA49448800A4}"/>
              </a:ext>
            </a:extLst>
          </p:cNvPr>
          <p:cNvSpPr/>
          <p:nvPr/>
        </p:nvSpPr>
        <p:spPr>
          <a:xfrm>
            <a:off x="250825" y="841614"/>
            <a:ext cx="2304255" cy="321084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변수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75B3DC5-7C3C-44B1-86E7-2034F9B1CCD8}"/>
              </a:ext>
            </a:extLst>
          </p:cNvPr>
          <p:cNvSpPr/>
          <p:nvPr/>
        </p:nvSpPr>
        <p:spPr>
          <a:xfrm>
            <a:off x="2698404" y="841614"/>
            <a:ext cx="720080" cy="321084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영향력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DF5D11A-DF8A-42AF-9D5E-54CFCD0E68EC}"/>
              </a:ext>
            </a:extLst>
          </p:cNvPr>
          <p:cNvSpPr/>
          <p:nvPr/>
        </p:nvSpPr>
        <p:spPr>
          <a:xfrm>
            <a:off x="3561807" y="841614"/>
            <a:ext cx="3595079" cy="321084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설명 및 인사이트 도출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24AF90B-00E6-4131-B352-E71315DCBFDA}"/>
              </a:ext>
            </a:extLst>
          </p:cNvPr>
          <p:cNvGrpSpPr/>
          <p:nvPr/>
        </p:nvGrpSpPr>
        <p:grpSpPr>
          <a:xfrm>
            <a:off x="7318180" y="1272574"/>
            <a:ext cx="1574993" cy="4820251"/>
            <a:chOff x="7318180" y="1272574"/>
            <a:chExt cx="1574993" cy="4964714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C6C2A9B4-2A7F-4410-8A22-7A1A81BAA249}"/>
                </a:ext>
              </a:extLst>
            </p:cNvPr>
            <p:cNvSpPr/>
            <p:nvPr/>
          </p:nvSpPr>
          <p:spPr>
            <a:xfrm>
              <a:off x="7318180" y="1272574"/>
              <a:ext cx="1574993" cy="4964714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A261DDE7-C62F-4EA5-B46A-E06324CF9332}"/>
                </a:ext>
              </a:extLst>
            </p:cNvPr>
            <p:cNvSpPr/>
            <p:nvPr/>
          </p:nvSpPr>
          <p:spPr>
            <a:xfrm>
              <a:off x="7379966" y="1339031"/>
              <a:ext cx="1428892" cy="213342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신규 지역 진출 시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우선순위 선정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변수로 사용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BB7701E5-BDC4-46A2-BF48-0FE8A0EE98DD}"/>
                </a:ext>
              </a:extLst>
            </p:cNvPr>
            <p:cNvSpPr/>
            <p:nvPr/>
          </p:nvSpPr>
          <p:spPr>
            <a:xfrm>
              <a:off x="7379966" y="4010205"/>
              <a:ext cx="1428892" cy="213342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검색량</a:t>
              </a: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/</a:t>
              </a:r>
              <a:r>
                <a:rPr kumimoji="0" lang="ko-KR" altLang="en-US" sz="12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연령등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분석결과와 연계된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타겟 고객 및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마케팅 인사이트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도출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95565CF-C517-41D2-8C1E-35BC8355B272}"/>
                </a:ext>
              </a:extLst>
            </p:cNvPr>
            <p:cNvSpPr/>
            <p:nvPr/>
          </p:nvSpPr>
          <p:spPr>
            <a:xfrm>
              <a:off x="7379966" y="1339031"/>
              <a:ext cx="216370" cy="335832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1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77671F99-270B-45D7-9B81-1A112338081F}"/>
                </a:ext>
              </a:extLst>
            </p:cNvPr>
            <p:cNvSpPr/>
            <p:nvPr/>
          </p:nvSpPr>
          <p:spPr>
            <a:xfrm>
              <a:off x="7379966" y="4010205"/>
              <a:ext cx="216370" cy="335832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2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5BF5E20-373F-48BD-B233-3FF41588054E}"/>
              </a:ext>
            </a:extLst>
          </p:cNvPr>
          <p:cNvGrpSpPr/>
          <p:nvPr/>
        </p:nvGrpSpPr>
        <p:grpSpPr>
          <a:xfrm>
            <a:off x="250824" y="1315415"/>
            <a:ext cx="6912769" cy="788655"/>
            <a:chOff x="250824" y="1268759"/>
            <a:chExt cx="6912769" cy="788655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AA9E0F-D67F-42CE-8A7B-26C4C49344F4}"/>
                </a:ext>
              </a:extLst>
            </p:cNvPr>
            <p:cNvSpPr/>
            <p:nvPr/>
          </p:nvSpPr>
          <p:spPr>
            <a:xfrm>
              <a:off x="2698404" y="1268759"/>
              <a:ext cx="720080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5D36D884-51FA-4BA0-A03B-397453F55312}"/>
                </a:ext>
              </a:extLst>
            </p:cNvPr>
            <p:cNvSpPr/>
            <p:nvPr/>
          </p:nvSpPr>
          <p:spPr>
            <a:xfrm>
              <a:off x="3561806" y="1268759"/>
              <a:ext cx="3601787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marR="0" lvl="0" indent="-17145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미세먼지 농도가 높을 때 마스크 수요가 발생하나</a:t>
              </a:r>
              <a:r>
                <a: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, </a:t>
              </a:r>
              <a:br>
                <a: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</a:b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그 심각성을 인지하지 못하면 판매량으로 연결되지 않음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25AA542C-C145-4F0A-A7BE-2E7981923DC0}"/>
                </a:ext>
              </a:extLst>
            </p:cNvPr>
            <p:cNvSpPr/>
            <p:nvPr/>
          </p:nvSpPr>
          <p:spPr>
            <a:xfrm>
              <a:off x="898203" y="1268759"/>
              <a:ext cx="1656878" cy="78865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미세먼지량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203B7AE6-898F-45F2-BC15-7C357DE01FA1}"/>
                </a:ext>
              </a:extLst>
            </p:cNvPr>
            <p:cNvSpPr/>
            <p:nvPr/>
          </p:nvSpPr>
          <p:spPr>
            <a:xfrm>
              <a:off x="250824" y="1268759"/>
              <a:ext cx="647377" cy="7886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9" name="이등변 삼각형 108">
              <a:extLst>
                <a:ext uri="{FF2B5EF4-FFF2-40B4-BE49-F238E27FC236}">
                  <a16:creationId xmlns:a16="http://schemas.microsoft.com/office/drawing/2014/main" id="{20B3641B-BEFB-4BBB-9960-40DDBF07FF8B}"/>
                </a:ext>
              </a:extLst>
            </p:cNvPr>
            <p:cNvSpPr/>
            <p:nvPr/>
          </p:nvSpPr>
          <p:spPr>
            <a:xfrm>
              <a:off x="2918877" y="1551807"/>
              <a:ext cx="285492" cy="246112"/>
            </a:xfrm>
            <a:prstGeom prst="triangle">
              <a:avLst/>
            </a:prstGeom>
            <a:solidFill>
              <a:srgbClr val="FFC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8D4752FE-15CC-4763-9D34-FB968479C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552" y="1435623"/>
              <a:ext cx="455612" cy="455612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3D42262-23BA-475D-A3B7-47F0EE1C4DCA}"/>
              </a:ext>
            </a:extLst>
          </p:cNvPr>
          <p:cNvGrpSpPr/>
          <p:nvPr/>
        </p:nvGrpSpPr>
        <p:grpSpPr>
          <a:xfrm>
            <a:off x="250824" y="2312604"/>
            <a:ext cx="6912769" cy="788655"/>
            <a:chOff x="250824" y="4408059"/>
            <a:chExt cx="6912769" cy="788655"/>
          </a:xfrm>
        </p:grpSpPr>
        <p:sp>
          <p:nvSpPr>
            <p:cNvPr id="100" name="원형: 비어 있음 99">
              <a:extLst>
                <a:ext uri="{FF2B5EF4-FFF2-40B4-BE49-F238E27FC236}">
                  <a16:creationId xmlns:a16="http://schemas.microsoft.com/office/drawing/2014/main" id="{B1586A58-AAF2-43D5-A65A-9B92976B46F5}"/>
                </a:ext>
              </a:extLst>
            </p:cNvPr>
            <p:cNvSpPr/>
            <p:nvPr/>
          </p:nvSpPr>
          <p:spPr>
            <a:xfrm>
              <a:off x="2918620" y="4653332"/>
              <a:ext cx="279648" cy="280811"/>
            </a:xfrm>
            <a:prstGeom prst="donut">
              <a:avLst>
                <a:gd name="adj" fmla="val 19843"/>
              </a:avLst>
            </a:prstGeom>
            <a:solidFill>
              <a:srgbClr val="00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571C25FB-309E-4E15-8F3E-580C875DA1E1}"/>
                </a:ext>
              </a:extLst>
            </p:cNvPr>
            <p:cNvSpPr/>
            <p:nvPr/>
          </p:nvSpPr>
          <p:spPr>
            <a:xfrm>
              <a:off x="2698404" y="4408059"/>
              <a:ext cx="720080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812CC79-EC84-4C5D-BFCC-F3EE21D54692}"/>
                </a:ext>
              </a:extLst>
            </p:cNvPr>
            <p:cNvSpPr/>
            <p:nvPr/>
          </p:nvSpPr>
          <p:spPr>
            <a:xfrm>
              <a:off x="898203" y="4408059"/>
              <a:ext cx="1656878" cy="78865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‘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(</a:t>
              </a:r>
              <a:r>
                <a: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초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)</a:t>
              </a: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미세먼지</a:t>
              </a: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’</a:t>
              </a: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</a:t>
              </a:r>
              <a:endPara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키워드 </a:t>
              </a:r>
              <a:r>
                <a:rPr kumimoji="0" lang="ko-KR" altLang="en-US" sz="12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검색량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37ED8753-220E-4A40-99B3-D69E017B8252}"/>
                </a:ext>
              </a:extLst>
            </p:cNvPr>
            <p:cNvSpPr/>
            <p:nvPr/>
          </p:nvSpPr>
          <p:spPr>
            <a:xfrm>
              <a:off x="3561806" y="4408059"/>
              <a:ext cx="3601787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marR="0" lvl="0" indent="-17145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미세먼지 키워드 </a:t>
              </a:r>
              <a:r>
                <a:rPr kumimoji="0" lang="ko-KR" altLang="en-US" sz="1000" b="1" i="0" u="none" strike="noStrike" kern="1200" cap="none" spc="0" normalizeH="0" baseline="0" noProof="0" dirty="0" err="1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검색량</a:t>
              </a: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증가는 판매량 증가와 정확하게 일치하는 경향</a:t>
              </a:r>
              <a:r>
                <a: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, </a:t>
              </a: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자발적 행동 및 관심 지표로 파악됨</a:t>
              </a: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EEAB84CA-061A-43D5-A0C0-E6830F9EE5BD}"/>
                </a:ext>
              </a:extLst>
            </p:cNvPr>
            <p:cNvSpPr/>
            <p:nvPr/>
          </p:nvSpPr>
          <p:spPr>
            <a:xfrm>
              <a:off x="250824" y="4408059"/>
              <a:ext cx="647377" cy="7886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11DC9080-7560-416C-B6AE-0DC3EB089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519" y="4624706"/>
              <a:ext cx="362016" cy="362016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F716F02-C970-46E1-93A8-2BAFE006C4DE}"/>
              </a:ext>
            </a:extLst>
          </p:cNvPr>
          <p:cNvGrpSpPr/>
          <p:nvPr/>
        </p:nvGrpSpPr>
        <p:grpSpPr>
          <a:xfrm>
            <a:off x="250824" y="5304170"/>
            <a:ext cx="6912769" cy="788655"/>
            <a:chOff x="250824" y="5444818"/>
            <a:chExt cx="6912769" cy="788655"/>
          </a:xfrm>
        </p:grpSpPr>
        <p:sp>
          <p:nvSpPr>
            <p:cNvPr id="106" name="원형: 비어 있음 105">
              <a:extLst>
                <a:ext uri="{FF2B5EF4-FFF2-40B4-BE49-F238E27FC236}">
                  <a16:creationId xmlns:a16="http://schemas.microsoft.com/office/drawing/2014/main" id="{A0F244BB-A9C6-46E4-B759-2E394C662B1F}"/>
                </a:ext>
              </a:extLst>
            </p:cNvPr>
            <p:cNvSpPr/>
            <p:nvPr/>
          </p:nvSpPr>
          <p:spPr>
            <a:xfrm>
              <a:off x="2918620" y="5698739"/>
              <a:ext cx="279648" cy="280811"/>
            </a:xfrm>
            <a:prstGeom prst="donut">
              <a:avLst>
                <a:gd name="adj" fmla="val 19843"/>
              </a:avLst>
            </a:prstGeom>
            <a:solidFill>
              <a:srgbClr val="00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D326F56C-3D65-4995-AA99-73C079CB77F7}"/>
                </a:ext>
              </a:extLst>
            </p:cNvPr>
            <p:cNvSpPr/>
            <p:nvPr/>
          </p:nvSpPr>
          <p:spPr>
            <a:xfrm>
              <a:off x="2698404" y="5444818"/>
              <a:ext cx="720080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F8C6388-628A-4C63-B24A-D6CF0634E20F}"/>
                </a:ext>
              </a:extLst>
            </p:cNvPr>
            <p:cNvSpPr/>
            <p:nvPr/>
          </p:nvSpPr>
          <p:spPr>
            <a:xfrm>
              <a:off x="898203" y="5444818"/>
              <a:ext cx="1656878" cy="78865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미세먼지 민감도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83660EA8-E52E-40EF-83BC-22A232592BC3}"/>
                </a:ext>
              </a:extLst>
            </p:cNvPr>
            <p:cNvSpPr/>
            <p:nvPr/>
          </p:nvSpPr>
          <p:spPr>
            <a:xfrm>
              <a:off x="3561806" y="5444818"/>
              <a:ext cx="3601787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marR="0" lvl="0" indent="-17145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미세먼지에 대한 </a:t>
              </a:r>
              <a:r>
                <a: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‘</a:t>
              </a: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지식</a:t>
              </a:r>
              <a:r>
                <a: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’</a:t>
              </a: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이 많고 </a:t>
              </a:r>
              <a:r>
                <a: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‘</a:t>
              </a: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두려움</a:t>
              </a:r>
              <a:r>
                <a: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’</a:t>
              </a: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이 강할수록</a:t>
              </a:r>
              <a:r>
                <a: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, </a:t>
              </a: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마스크를 착용하는 대응행동으로 연결될 가능성 높음</a:t>
              </a: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E3A4831B-8B59-4C81-A10F-080A648E55C9}"/>
                </a:ext>
              </a:extLst>
            </p:cNvPr>
            <p:cNvSpPr/>
            <p:nvPr/>
          </p:nvSpPr>
          <p:spPr>
            <a:xfrm>
              <a:off x="250824" y="5444818"/>
              <a:ext cx="647377" cy="7886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70" name="그림 69">
              <a:extLst>
                <a:ext uri="{FF2B5EF4-FFF2-40B4-BE49-F238E27FC236}">
                  <a16:creationId xmlns:a16="http://schemas.microsoft.com/office/drawing/2014/main" id="{B88D5065-B991-458C-A305-96C307A1B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537" y="5642187"/>
              <a:ext cx="413299" cy="413299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218CC73-D904-4216-84F4-83B372C709D6}"/>
              </a:ext>
            </a:extLst>
          </p:cNvPr>
          <p:cNvGrpSpPr/>
          <p:nvPr/>
        </p:nvGrpSpPr>
        <p:grpSpPr>
          <a:xfrm>
            <a:off x="250824" y="4306982"/>
            <a:ext cx="6912769" cy="788655"/>
            <a:chOff x="250824" y="3371300"/>
            <a:chExt cx="6912769" cy="788655"/>
          </a:xfrm>
        </p:grpSpPr>
        <p:sp>
          <p:nvSpPr>
            <p:cNvPr id="105" name="원형: 비어 있음 104">
              <a:extLst>
                <a:ext uri="{FF2B5EF4-FFF2-40B4-BE49-F238E27FC236}">
                  <a16:creationId xmlns:a16="http://schemas.microsoft.com/office/drawing/2014/main" id="{A2F4466D-5644-47BD-AC87-B835861CEBBF}"/>
                </a:ext>
              </a:extLst>
            </p:cNvPr>
            <p:cNvSpPr/>
            <p:nvPr/>
          </p:nvSpPr>
          <p:spPr>
            <a:xfrm>
              <a:off x="2918620" y="3607924"/>
              <a:ext cx="279648" cy="280811"/>
            </a:xfrm>
            <a:prstGeom prst="donut">
              <a:avLst>
                <a:gd name="adj" fmla="val 19843"/>
              </a:avLst>
            </a:prstGeom>
            <a:solidFill>
              <a:srgbClr val="00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1650B153-F958-4404-B44B-F32588AD3C5F}"/>
                </a:ext>
              </a:extLst>
            </p:cNvPr>
            <p:cNvSpPr/>
            <p:nvPr/>
          </p:nvSpPr>
          <p:spPr>
            <a:xfrm>
              <a:off x="2698404" y="3371300"/>
              <a:ext cx="720080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221AA6BE-A998-4B81-B842-D1FCB241EA9A}"/>
                </a:ext>
              </a:extLst>
            </p:cNvPr>
            <p:cNvSpPr/>
            <p:nvPr/>
          </p:nvSpPr>
          <p:spPr>
            <a:xfrm>
              <a:off x="898203" y="3371300"/>
              <a:ext cx="1656878" cy="78865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평균 연령</a:t>
              </a: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BB847EC-1AAF-49AA-82C1-9C2FC8AA510F}"/>
                </a:ext>
              </a:extLst>
            </p:cNvPr>
            <p:cNvSpPr/>
            <p:nvPr/>
          </p:nvSpPr>
          <p:spPr>
            <a:xfrm>
              <a:off x="3561806" y="3371300"/>
              <a:ext cx="3601787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marR="0" lvl="0" indent="-17145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평균 연령이 낮을 수록 판매량 많이 발생</a:t>
              </a:r>
              <a:endPara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171450" marR="0" lvl="0" indent="-17145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특히</a:t>
              </a:r>
              <a:r>
                <a: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, 20~40</a:t>
              </a: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대 청장년층 인구가 많을 수록 판매량 高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A6065E28-B459-4B54-AE27-08D74337F65B}"/>
                </a:ext>
              </a:extLst>
            </p:cNvPr>
            <p:cNvSpPr/>
            <p:nvPr/>
          </p:nvSpPr>
          <p:spPr>
            <a:xfrm>
              <a:off x="250824" y="3371300"/>
              <a:ext cx="647377" cy="7886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AABD4F6A-2891-4252-AEFA-5A5F3D344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899" y="3545154"/>
              <a:ext cx="440946" cy="440946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4A6118-6A72-4662-A953-C5530A0E995F}"/>
              </a:ext>
            </a:extLst>
          </p:cNvPr>
          <p:cNvGrpSpPr/>
          <p:nvPr/>
        </p:nvGrpSpPr>
        <p:grpSpPr>
          <a:xfrm>
            <a:off x="250824" y="3309793"/>
            <a:ext cx="6912769" cy="788655"/>
            <a:chOff x="250824" y="2334540"/>
            <a:chExt cx="6912769" cy="788655"/>
          </a:xfrm>
        </p:grpSpPr>
        <p:sp>
          <p:nvSpPr>
            <p:cNvPr id="107" name="원형: 비어 있음 106">
              <a:extLst>
                <a:ext uri="{FF2B5EF4-FFF2-40B4-BE49-F238E27FC236}">
                  <a16:creationId xmlns:a16="http://schemas.microsoft.com/office/drawing/2014/main" id="{CB63C981-2734-4650-ACFD-89475CADC67B}"/>
                </a:ext>
              </a:extLst>
            </p:cNvPr>
            <p:cNvSpPr/>
            <p:nvPr/>
          </p:nvSpPr>
          <p:spPr>
            <a:xfrm>
              <a:off x="2918620" y="2562516"/>
              <a:ext cx="279648" cy="280811"/>
            </a:xfrm>
            <a:prstGeom prst="donut">
              <a:avLst>
                <a:gd name="adj" fmla="val 19843"/>
              </a:avLst>
            </a:prstGeom>
            <a:solidFill>
              <a:srgbClr val="00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0F5DC1E4-F0E4-4B46-A645-3DC492D4AA1B}"/>
                </a:ext>
              </a:extLst>
            </p:cNvPr>
            <p:cNvSpPr/>
            <p:nvPr/>
          </p:nvSpPr>
          <p:spPr>
            <a:xfrm>
              <a:off x="2698404" y="2334540"/>
              <a:ext cx="720080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7279D1A-F434-4D05-84E7-3C278FA70F83}"/>
                </a:ext>
              </a:extLst>
            </p:cNvPr>
            <p:cNvSpPr/>
            <p:nvPr/>
          </p:nvSpPr>
          <p:spPr>
            <a:xfrm>
              <a:off x="898203" y="2334540"/>
              <a:ext cx="1656878" cy="78865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인구수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B14CBD82-3738-44F4-86D4-77F3C6D931BA}"/>
                </a:ext>
              </a:extLst>
            </p:cNvPr>
            <p:cNvSpPr/>
            <p:nvPr/>
          </p:nvSpPr>
          <p:spPr>
            <a:xfrm>
              <a:off x="3561806" y="2334540"/>
              <a:ext cx="3601787" cy="788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marR="0" lvl="0" indent="-17145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인구수가 많은 지역일 수록 판매량이 많이 발생</a:t>
              </a:r>
              <a:endPara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8CCD4106-BE5C-41A2-BE2F-793C84A61D05}"/>
                </a:ext>
              </a:extLst>
            </p:cNvPr>
            <p:cNvSpPr/>
            <p:nvPr/>
          </p:nvSpPr>
          <p:spPr>
            <a:xfrm>
              <a:off x="250824" y="2334540"/>
              <a:ext cx="647377" cy="7886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5AEE23A8-4411-40EC-B6EF-8CA784471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197" y="2564800"/>
              <a:ext cx="393084" cy="3930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2363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0"/>
          <p:cNvSpPr/>
          <p:nvPr/>
        </p:nvSpPr>
        <p:spPr>
          <a:xfrm>
            <a:off x="200880" y="115560"/>
            <a:ext cx="3820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r>
              <a:rPr lang="ko-KR" sz="2400" b="1" strike="noStrike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. 개선안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30"/>
          <p:cNvSpPr/>
          <p:nvPr/>
        </p:nvSpPr>
        <p:spPr>
          <a:xfrm>
            <a:off x="256765" y="1706576"/>
            <a:ext cx="1814400" cy="321216"/>
          </a:xfrm>
          <a:prstGeom prst="rect">
            <a:avLst/>
          </a:prstGeom>
          <a:solidFill>
            <a:schemeClr val="dk1"/>
          </a:solidFill>
          <a:ln w="284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600" b="1" dirty="0">
                <a:solidFill>
                  <a:srgbClr val="FFFFFF"/>
                </a:solidFill>
                <a:latin typeface="Malgun Gothic"/>
                <a:ea typeface="Malgun Gothic"/>
                <a:sym typeface="Malgun Gothic"/>
              </a:rPr>
              <a:t>타겟 구분</a:t>
            </a:r>
            <a:endParaRPr sz="1600" b="1" dirty="0">
              <a:solidFill>
                <a:srgbClr val="FFFFFF"/>
              </a:solidFill>
              <a:latin typeface="Malgun Gothic"/>
              <a:ea typeface="Malgun Gothic"/>
              <a:sym typeface="Arial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F41E70-45BD-49ED-A9E1-9AA938116AE4}"/>
              </a:ext>
            </a:extLst>
          </p:cNvPr>
          <p:cNvSpPr txBox="1"/>
          <p:nvPr/>
        </p:nvSpPr>
        <p:spPr>
          <a:xfrm>
            <a:off x="259787" y="764704"/>
            <a:ext cx="8621591" cy="321216"/>
          </a:xfrm>
          <a:prstGeom prst="snipRoundRect">
            <a:avLst>
              <a:gd name="adj1" fmla="val 0"/>
              <a:gd name="adj2" fmla="val 0"/>
            </a:avLst>
          </a:prstGeom>
          <a:solidFill>
            <a:srgbClr val="002060"/>
          </a:solidFill>
          <a:ln>
            <a:noFill/>
          </a:ln>
        </p:spPr>
        <p:txBody>
          <a:bodyPr wrap="none" rtlCol="0" anchor="ctr">
            <a:no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1) </a:t>
            </a:r>
            <a:r>
              <a:rPr lang="ko-KR" altLang="en-US" sz="1400" b="1" dirty="0">
                <a:solidFill>
                  <a:schemeClr val="bg1"/>
                </a:solidFill>
              </a:rPr>
              <a:t>연령특성을 반영한 맞춤형 마케팅 실시</a:t>
            </a:r>
          </a:p>
        </p:txBody>
      </p:sp>
      <p:sp>
        <p:nvSpPr>
          <p:cNvPr id="573" name="Google Shape;573;p30"/>
          <p:cNvSpPr/>
          <p:nvPr/>
        </p:nvSpPr>
        <p:spPr>
          <a:xfrm>
            <a:off x="3779912" y="1706576"/>
            <a:ext cx="5101467" cy="321709"/>
          </a:xfrm>
          <a:prstGeom prst="rect">
            <a:avLst/>
          </a:prstGeom>
          <a:solidFill>
            <a:schemeClr val="dk1"/>
          </a:solidFill>
          <a:ln w="284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FFFFFF"/>
                </a:solidFill>
                <a:latin typeface="Malgun Gothic"/>
                <a:ea typeface="Malgun Gothic"/>
                <a:cs typeface="Arial"/>
                <a:sym typeface="Malgun Gothic"/>
              </a:rPr>
              <a:t>마케팅 채널 및 방법</a:t>
            </a:r>
            <a:endParaRPr sz="20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571;p30">
            <a:extLst>
              <a:ext uri="{FF2B5EF4-FFF2-40B4-BE49-F238E27FC236}">
                <a16:creationId xmlns:a16="http://schemas.microsoft.com/office/drawing/2014/main" id="{D54C15C4-854E-4EBC-BFE4-560C594AEB66}"/>
              </a:ext>
            </a:extLst>
          </p:cNvPr>
          <p:cNvSpPr/>
          <p:nvPr/>
        </p:nvSpPr>
        <p:spPr>
          <a:xfrm>
            <a:off x="2219228" y="1706576"/>
            <a:ext cx="1416930" cy="321216"/>
          </a:xfrm>
          <a:prstGeom prst="rect">
            <a:avLst/>
          </a:prstGeom>
          <a:solidFill>
            <a:schemeClr val="dk1"/>
          </a:solidFill>
          <a:ln w="284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ko-KR" altLang="en-US" sz="1600" b="1" dirty="0">
                <a:solidFill>
                  <a:srgbClr val="FFFFFF"/>
                </a:solidFill>
                <a:latin typeface="Malgun Gothic"/>
                <a:ea typeface="Malgun Gothic"/>
                <a:sym typeface="Arial"/>
              </a:rPr>
              <a:t>활용 컨텐츠</a:t>
            </a:r>
            <a:endParaRPr sz="1600" b="1" dirty="0">
              <a:solidFill>
                <a:srgbClr val="FFFFFF"/>
              </a:solidFill>
              <a:latin typeface="Malgun Gothic"/>
              <a:ea typeface="Malgun Gothic"/>
              <a:sym typeface="Arial"/>
            </a:endParaRPr>
          </a:p>
        </p:txBody>
      </p:sp>
      <p:sp>
        <p:nvSpPr>
          <p:cNvPr id="578" name="Google Shape;578;p30"/>
          <p:cNvSpPr/>
          <p:nvPr/>
        </p:nvSpPr>
        <p:spPr>
          <a:xfrm>
            <a:off x="1286992" y="2160391"/>
            <a:ext cx="780008" cy="1274950"/>
          </a:xfrm>
          <a:prstGeom prst="rect">
            <a:avLst/>
          </a:prstGeom>
          <a:solidFill>
            <a:srgbClr val="244061"/>
          </a:solidFill>
          <a:ln w="255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0" tIns="0" rIns="0" bIns="0" anchor="ctr" anchorCtr="0">
            <a:noAutofit/>
          </a:bodyPr>
          <a:lstStyle/>
          <a:p>
            <a:pPr algn="ctr">
              <a:buClr>
                <a:schemeClr val="dk1"/>
              </a:buClr>
            </a:pPr>
            <a:r>
              <a:rPr lang="en-US" altLang="ko-KR" sz="1400" b="1" dirty="0">
                <a:solidFill>
                  <a:srgbClr val="FFFFFF"/>
                </a:solidFill>
                <a:latin typeface="Malgun Gothic"/>
                <a:ea typeface="Malgun Gothic"/>
                <a:sym typeface="Arial"/>
              </a:rPr>
              <a:t>10</a:t>
            </a:r>
            <a:r>
              <a:rPr lang="ko-KR" altLang="en-US" sz="1400" b="1" dirty="0">
                <a:solidFill>
                  <a:srgbClr val="FFFFFF"/>
                </a:solidFill>
                <a:latin typeface="Malgun Gothic"/>
                <a:ea typeface="Malgun Gothic"/>
                <a:sym typeface="Arial"/>
              </a:rPr>
              <a:t>대</a:t>
            </a:r>
            <a:endParaRPr sz="1400" b="1" dirty="0">
              <a:solidFill>
                <a:srgbClr val="FFFFFF"/>
              </a:solidFill>
              <a:latin typeface="Malgun Gothic"/>
              <a:ea typeface="Malgun Gothic"/>
              <a:sym typeface="Arial"/>
            </a:endParaRPr>
          </a:p>
        </p:txBody>
      </p:sp>
      <p:sp>
        <p:nvSpPr>
          <p:cNvPr id="579" name="Google Shape;579;p30"/>
          <p:cNvSpPr/>
          <p:nvPr/>
        </p:nvSpPr>
        <p:spPr>
          <a:xfrm>
            <a:off x="264153" y="5043259"/>
            <a:ext cx="780008" cy="1194029"/>
          </a:xfrm>
          <a:prstGeom prst="rect">
            <a:avLst/>
          </a:prstGeom>
          <a:solidFill>
            <a:schemeClr val="bg1">
              <a:lumMod val="50000"/>
            </a:schemeClr>
          </a:solidFill>
          <a:ln w="255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eaVert" wrap="square" lIns="0" tIns="0" rIns="0" bIns="0" anchor="ctr" anchorCtr="0">
            <a:noAutofit/>
          </a:bodyPr>
          <a:lstStyle/>
          <a:p>
            <a:pPr algn="ctr"/>
            <a:r>
              <a:rPr lang="ko-KR" altLang="en-US" sz="1400" b="1" dirty="0">
                <a:solidFill>
                  <a:srgbClr val="FFFFFF"/>
                </a:solidFill>
                <a:latin typeface="Malgun Gothic"/>
                <a:ea typeface="Malgun Gothic"/>
                <a:sym typeface="Malgun Gothic"/>
              </a:rPr>
              <a:t>고관여층</a:t>
            </a:r>
            <a:endParaRPr sz="1400" b="1" dirty="0">
              <a:solidFill>
                <a:srgbClr val="FFFFFF"/>
              </a:solidFill>
              <a:latin typeface="Malgun Gothic"/>
              <a:ea typeface="Malgun Gothic"/>
              <a:sym typeface="Arial"/>
            </a:endParaRPr>
          </a:p>
        </p:txBody>
      </p:sp>
      <p:sp>
        <p:nvSpPr>
          <p:cNvPr id="17" name="Google Shape;578;p30">
            <a:extLst>
              <a:ext uri="{FF2B5EF4-FFF2-40B4-BE49-F238E27FC236}">
                <a16:creationId xmlns:a16="http://schemas.microsoft.com/office/drawing/2014/main" id="{003CED52-D6A8-49E0-AEC7-74EEA5C4D2DB}"/>
              </a:ext>
            </a:extLst>
          </p:cNvPr>
          <p:cNvSpPr/>
          <p:nvPr/>
        </p:nvSpPr>
        <p:spPr>
          <a:xfrm>
            <a:off x="1286992" y="3628096"/>
            <a:ext cx="780008" cy="1262352"/>
          </a:xfrm>
          <a:prstGeom prst="rect">
            <a:avLst/>
          </a:prstGeom>
          <a:solidFill>
            <a:srgbClr val="244061"/>
          </a:solidFill>
          <a:ln w="255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eaVert" wrap="square" lIns="0" tIns="0" rIns="0" bIns="0" anchor="ctr" anchorCtr="0">
            <a:noAutofit/>
          </a:bodyPr>
          <a:lstStyle/>
          <a:p>
            <a:pPr algn="ctr">
              <a:buClr>
                <a:schemeClr val="dk1"/>
              </a:buClr>
            </a:pPr>
            <a:r>
              <a:rPr lang="ko-KR" altLang="en-US" sz="1400" b="1" dirty="0">
                <a:solidFill>
                  <a:srgbClr val="FFFFFF"/>
                </a:solidFill>
                <a:latin typeface="Malgun Gothic"/>
                <a:ea typeface="Malgun Gothic"/>
                <a:sym typeface="Arial"/>
              </a:rPr>
              <a:t>고연령층</a:t>
            </a:r>
            <a:endParaRPr sz="1400" b="1" dirty="0">
              <a:solidFill>
                <a:srgbClr val="FFFFFF"/>
              </a:solidFill>
              <a:latin typeface="Malgun Gothic"/>
              <a:ea typeface="Malgun Gothic"/>
              <a:sym typeface="Arial"/>
            </a:endParaRPr>
          </a:p>
        </p:txBody>
      </p:sp>
      <p:sp>
        <p:nvSpPr>
          <p:cNvPr id="20" name="Google Shape;579;p30">
            <a:extLst>
              <a:ext uri="{FF2B5EF4-FFF2-40B4-BE49-F238E27FC236}">
                <a16:creationId xmlns:a16="http://schemas.microsoft.com/office/drawing/2014/main" id="{BB256438-4AC8-4257-807B-9DBA81705361}"/>
              </a:ext>
            </a:extLst>
          </p:cNvPr>
          <p:cNvSpPr/>
          <p:nvPr/>
        </p:nvSpPr>
        <p:spPr>
          <a:xfrm>
            <a:off x="264155" y="2163483"/>
            <a:ext cx="767278" cy="2712493"/>
          </a:xfrm>
          <a:prstGeom prst="rect">
            <a:avLst/>
          </a:prstGeom>
          <a:solidFill>
            <a:schemeClr val="bg1">
              <a:lumMod val="50000"/>
            </a:schemeClr>
          </a:solidFill>
          <a:ln w="255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eaVert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미세먼지 저 </a:t>
            </a:r>
            <a:r>
              <a:rPr lang="ko-KR" altLang="en-US" sz="1400" b="1" dirty="0" err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관여층</a:t>
            </a:r>
            <a:endParaRPr sz="20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579;p30">
            <a:extLst>
              <a:ext uri="{FF2B5EF4-FFF2-40B4-BE49-F238E27FC236}">
                <a16:creationId xmlns:a16="http://schemas.microsoft.com/office/drawing/2014/main" id="{6F29C549-3DCF-49B2-BB0A-681E510960FD}"/>
              </a:ext>
            </a:extLst>
          </p:cNvPr>
          <p:cNvSpPr/>
          <p:nvPr/>
        </p:nvSpPr>
        <p:spPr>
          <a:xfrm>
            <a:off x="1298545" y="5043259"/>
            <a:ext cx="780008" cy="1194029"/>
          </a:xfrm>
          <a:prstGeom prst="rect">
            <a:avLst/>
          </a:prstGeom>
          <a:solidFill>
            <a:srgbClr val="244061"/>
          </a:solidFill>
          <a:ln w="255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0" tIns="0" rIns="0" bIns="0" anchor="ctr" anchorCtr="0">
            <a:noAutofit/>
          </a:bodyPr>
          <a:lstStyle/>
          <a:p>
            <a:pPr algn="ctr">
              <a:buClr>
                <a:schemeClr val="dk1"/>
              </a:buClr>
            </a:pPr>
            <a:r>
              <a:rPr lang="en-US" altLang="ko-KR" sz="1400" b="1" dirty="0">
                <a:solidFill>
                  <a:srgbClr val="FFFFFF"/>
                </a:solidFill>
                <a:latin typeface="Malgun Gothic"/>
                <a:ea typeface="Malgun Gothic"/>
                <a:sym typeface="Malgun Gothic"/>
              </a:rPr>
              <a:t>3~40</a:t>
            </a:r>
            <a:r>
              <a:rPr lang="ko-KR" altLang="en-US" sz="1400" b="1" dirty="0">
                <a:solidFill>
                  <a:srgbClr val="FFFFFF"/>
                </a:solidFill>
                <a:latin typeface="Malgun Gothic"/>
                <a:ea typeface="Malgun Gothic"/>
                <a:sym typeface="Malgun Gothic"/>
              </a:rPr>
              <a:t>대</a:t>
            </a:r>
            <a:endParaRPr sz="1400" b="1" dirty="0">
              <a:solidFill>
                <a:srgbClr val="FFFFFF"/>
              </a:solidFill>
              <a:latin typeface="Malgun Gothic"/>
              <a:ea typeface="Malgun Gothic"/>
              <a:sym typeface="Arial"/>
            </a:endParaRPr>
          </a:p>
        </p:txBody>
      </p:sp>
      <p:sp>
        <p:nvSpPr>
          <p:cNvPr id="574" name="Google Shape;574;p30"/>
          <p:cNvSpPr/>
          <p:nvPr/>
        </p:nvSpPr>
        <p:spPr>
          <a:xfrm>
            <a:off x="3785755" y="2160391"/>
            <a:ext cx="5101467" cy="1274950"/>
          </a:xfrm>
          <a:prstGeom prst="rect">
            <a:avLst/>
          </a:prstGeom>
          <a:noFill/>
          <a:ln w="255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80975" indent="-85725">
              <a:lnSpc>
                <a:spcPct val="150000"/>
              </a:lnSpc>
            </a:pPr>
            <a:r>
              <a:rPr lang="ko-KR" altLang="en-US" sz="1000" b="1" dirty="0" err="1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ㆍ미세먼지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 위험성에 관련된 기사</a:t>
            </a:r>
            <a:r>
              <a:rPr lang="en-US" altLang="ko-KR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, 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뉴스 생산 및 포털사이트 메인 고정</a:t>
            </a:r>
          </a:p>
          <a:p>
            <a:pPr marL="180975" indent="-85725">
              <a:lnSpc>
                <a:spcPct val="150000"/>
              </a:lnSpc>
            </a:pPr>
            <a:r>
              <a:rPr lang="ko-KR" altLang="en-US" sz="1000" b="1" dirty="0" err="1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ㆍ실검마케팅으로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 검색 유도</a:t>
            </a:r>
            <a:endParaRPr lang="en-US" altLang="ko-KR" sz="1000" b="1" dirty="0">
              <a:solidFill>
                <a:schemeClr val="dk1"/>
              </a:solidFill>
              <a:latin typeface="Malgun Gothic"/>
              <a:ea typeface="Malgun Gothic"/>
              <a:sym typeface="Malgun Gothic"/>
            </a:endParaRPr>
          </a:p>
          <a:p>
            <a:pPr marL="180975" lvl="0" indent="-85725">
              <a:lnSpc>
                <a:spcPct val="150000"/>
              </a:lnSpc>
            </a:pPr>
            <a:r>
              <a:rPr lang="ko-KR" altLang="en-US" sz="10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ㆍ인플루언서의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영향력 큼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Wingdings" panose="05000000000000000000" pitchFamily="2" charset="2"/>
              </a:rPr>
              <a:t>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0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인플루언서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SNS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포스팅</a:t>
            </a: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협찬</a:t>
            </a:r>
          </a:p>
          <a:p>
            <a:pPr marL="180975" lvl="0" indent="-85725">
              <a:lnSpc>
                <a:spcPct val="150000"/>
              </a:lnSpc>
            </a:pPr>
            <a:r>
              <a:rPr lang="ko-KR" altLang="en-US" sz="10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ㆍ미세먼지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앱 이용 활발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Wingdings" panose="05000000000000000000" pitchFamily="2" charset="2"/>
              </a:rPr>
              <a:t>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미세먼지 앱 하단 광고</a:t>
            </a:r>
          </a:p>
        </p:txBody>
      </p:sp>
      <p:sp>
        <p:nvSpPr>
          <p:cNvPr id="575" name="Google Shape;575;p30"/>
          <p:cNvSpPr/>
          <p:nvPr/>
        </p:nvSpPr>
        <p:spPr>
          <a:xfrm>
            <a:off x="3782987" y="3624048"/>
            <a:ext cx="5101467" cy="1262352"/>
          </a:xfrm>
          <a:prstGeom prst="rect">
            <a:avLst/>
          </a:prstGeom>
          <a:noFill/>
          <a:ln w="255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80975" indent="-85725">
              <a:lnSpc>
                <a:spcPct val="150000"/>
              </a:lnSpc>
            </a:pPr>
            <a:r>
              <a:rPr lang="en-US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 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미디어 이용 빈도가 적고</a:t>
            </a:r>
            <a:r>
              <a:rPr lang="en-US" altLang="ko-KR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, 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고학력자나 지인의 말을 신뢰</a:t>
            </a:r>
            <a:br>
              <a:rPr lang="en-US" altLang="ko-KR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</a:br>
            <a:r>
              <a:rPr lang="en-US" altLang="ko-KR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   </a:t>
            </a: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sym typeface="Wingdings" panose="05000000000000000000" pitchFamily="2" charset="2"/>
              </a:rPr>
              <a:t>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 병원 연계 마케팅 진행</a:t>
            </a:r>
            <a:endParaRPr lang="en-US" altLang="ko-KR" sz="1000" dirty="0">
              <a:solidFill>
                <a:schemeClr val="dk1"/>
              </a:solidFill>
              <a:latin typeface="Malgun Gothic"/>
              <a:ea typeface="Malgun Gothic"/>
              <a:sym typeface="Malgun Gothic"/>
            </a:endParaRPr>
          </a:p>
          <a:p>
            <a:pPr marL="180975" indent="-85725">
              <a:lnSpc>
                <a:spcPct val="150000"/>
              </a:lnSpc>
            </a:pP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</a:t>
            </a: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Wingdings" panose="05000000000000000000" pitchFamily="2" charset="2"/>
              </a:rPr>
              <a:t></a:t>
            </a: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고령층 밀집 장소 방문</a:t>
            </a: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캠페인이나 교육 실시</a:t>
            </a:r>
            <a:endParaRPr sz="10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575;p30">
            <a:extLst>
              <a:ext uri="{FF2B5EF4-FFF2-40B4-BE49-F238E27FC236}">
                <a16:creationId xmlns:a16="http://schemas.microsoft.com/office/drawing/2014/main" id="{28A5D477-2F05-4A90-A5FA-2F1442721379}"/>
              </a:ext>
            </a:extLst>
          </p:cNvPr>
          <p:cNvSpPr/>
          <p:nvPr/>
        </p:nvSpPr>
        <p:spPr>
          <a:xfrm>
            <a:off x="3782987" y="5043259"/>
            <a:ext cx="5101467" cy="1194029"/>
          </a:xfrm>
          <a:prstGeom prst="rect">
            <a:avLst/>
          </a:prstGeom>
          <a:noFill/>
          <a:ln w="255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80975" indent="-85725">
              <a:lnSpc>
                <a:spcPct val="150000"/>
              </a:lnSpc>
            </a:pP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ㆍ 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포털사이트 이용 비중 높음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sym typeface="Wingdings" panose="05000000000000000000" pitchFamily="2" charset="2"/>
              </a:rPr>
              <a:t>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sym typeface="Wingdings" panose="05000000000000000000" pitchFamily="2" charset="2"/>
              </a:rPr>
              <a:t>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 포털사이트 배너 광고</a:t>
            </a:r>
          </a:p>
          <a:p>
            <a:pPr marL="180975" indent="-85725">
              <a:lnSpc>
                <a:spcPct val="150000"/>
              </a:lnSpc>
            </a:pP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ㆍ 소셜커머스 이용 비중 높음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sym typeface="Wingdings" panose="05000000000000000000" pitchFamily="2" charset="2"/>
              </a:rPr>
              <a:t>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 평소 관심 제품과 관련된 타겟팅 광고</a:t>
            </a:r>
          </a:p>
          <a:p>
            <a:pPr marL="180975" indent="-85725">
              <a:lnSpc>
                <a:spcPct val="150000"/>
              </a:lnSpc>
            </a:pP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ㆍ 커뮤니티 활동 활발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sym typeface="Wingdings" panose="05000000000000000000" pitchFamily="2" charset="2"/>
              </a:rPr>
              <a:t>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 미세먼지 위험 인식 재고 및 자사 제품 추천 게시글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  <a:sym typeface="Malgun Gothic"/>
              </a:rPr>
              <a:t>작성</a:t>
            </a:r>
          </a:p>
        </p:txBody>
      </p:sp>
      <p:sp>
        <p:nvSpPr>
          <p:cNvPr id="26" name="Google Shape;574;p30">
            <a:extLst>
              <a:ext uri="{FF2B5EF4-FFF2-40B4-BE49-F238E27FC236}">
                <a16:creationId xmlns:a16="http://schemas.microsoft.com/office/drawing/2014/main" id="{6F9DD526-3D67-4441-9437-2042574497EB}"/>
              </a:ext>
            </a:extLst>
          </p:cNvPr>
          <p:cNvSpPr/>
          <p:nvPr/>
        </p:nvSpPr>
        <p:spPr>
          <a:xfrm>
            <a:off x="2227801" y="2160391"/>
            <a:ext cx="1411126" cy="2712492"/>
          </a:xfrm>
          <a:prstGeom prst="rect">
            <a:avLst/>
          </a:prstGeom>
          <a:noFill/>
          <a:ln w="255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80975" lvl="0" indent="-8572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미세먼지 민감도</a:t>
            </a:r>
            <a:endParaRPr sz="11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575;p30">
            <a:extLst>
              <a:ext uri="{FF2B5EF4-FFF2-40B4-BE49-F238E27FC236}">
                <a16:creationId xmlns:a16="http://schemas.microsoft.com/office/drawing/2014/main" id="{C0BABAEF-292F-4602-91AC-77D9BFCB53A2}"/>
              </a:ext>
            </a:extLst>
          </p:cNvPr>
          <p:cNvSpPr/>
          <p:nvPr/>
        </p:nvSpPr>
        <p:spPr>
          <a:xfrm>
            <a:off x="2225033" y="5043259"/>
            <a:ext cx="1411126" cy="1194029"/>
          </a:xfrm>
          <a:prstGeom prst="rect">
            <a:avLst/>
          </a:prstGeom>
          <a:noFill/>
          <a:ln w="255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80975" indent="-85725" algn="ctr">
              <a:lnSpc>
                <a:spcPct val="150000"/>
              </a:lnSpc>
            </a:pPr>
            <a:r>
              <a:rPr lang="ko-KR" altLang="en-US" sz="1200" b="1" dirty="0">
                <a:latin typeface="Malgun Gothic"/>
                <a:ea typeface="Malgun Gothic"/>
                <a:cs typeface="Malgun Gothic"/>
                <a:sym typeface="Malgun Gothic"/>
              </a:rPr>
              <a:t>사용성 개선</a:t>
            </a:r>
            <a:endParaRPr sz="12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0D11BA-7EAE-45FC-95A4-E4D705D8A864}"/>
              </a:ext>
            </a:extLst>
          </p:cNvPr>
          <p:cNvSpPr txBox="1"/>
          <p:nvPr/>
        </p:nvSpPr>
        <p:spPr>
          <a:xfrm>
            <a:off x="262424" y="1103158"/>
            <a:ext cx="8630751" cy="5056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 lvl="0">
              <a:lnSpc>
                <a:spcPct val="100000"/>
              </a:lnSpc>
              <a:spcBef>
                <a:spcPts val="300"/>
              </a:spcBef>
              <a:defRPr/>
            </a:pPr>
            <a:r>
              <a:rPr lang="en-US" altLang="ko-KR" sz="1400" dirty="0">
                <a:solidFill>
                  <a:prstClr val="black"/>
                </a:solidFill>
              </a:rPr>
              <a:t>10</a:t>
            </a:r>
            <a:r>
              <a:rPr lang="ko-KR" altLang="en-US" sz="1400" dirty="0">
                <a:solidFill>
                  <a:prstClr val="black"/>
                </a:solidFill>
              </a:rPr>
              <a:t>대와 고연령층은 미세먼지 </a:t>
            </a:r>
            <a:r>
              <a:rPr lang="ko-KR" altLang="en-US" sz="1400" dirty="0" err="1">
                <a:solidFill>
                  <a:prstClr val="black"/>
                </a:solidFill>
              </a:rPr>
              <a:t>저관여층으로</a:t>
            </a:r>
            <a:r>
              <a:rPr lang="en-US" altLang="ko-KR" sz="1400" dirty="0">
                <a:solidFill>
                  <a:prstClr val="black"/>
                </a:solidFill>
              </a:rPr>
              <a:t>, </a:t>
            </a:r>
            <a:r>
              <a:rPr lang="ko-KR" altLang="en-US" sz="1400" dirty="0">
                <a:solidFill>
                  <a:prstClr val="black"/>
                </a:solidFill>
              </a:rPr>
              <a:t>미세먼지 민감도를 </a:t>
            </a:r>
            <a:r>
              <a:rPr lang="ko-KR" altLang="en-US" sz="1400" dirty="0" err="1">
                <a:solidFill>
                  <a:prstClr val="black"/>
                </a:solidFill>
              </a:rPr>
              <a:t>증대시키는</a:t>
            </a:r>
            <a:r>
              <a:rPr lang="ko-KR" altLang="en-US" sz="1400" dirty="0">
                <a:solidFill>
                  <a:prstClr val="black"/>
                </a:solidFill>
              </a:rPr>
              <a:t> 방향으로 신규 시장 개척</a:t>
            </a:r>
            <a:endParaRPr lang="en-US" altLang="ko-KR" sz="1400" dirty="0">
              <a:solidFill>
                <a:prstClr val="black"/>
              </a:solidFill>
            </a:endParaRPr>
          </a:p>
          <a:p>
            <a:pPr lvl="0">
              <a:lnSpc>
                <a:spcPct val="100000"/>
              </a:lnSpc>
              <a:spcBef>
                <a:spcPts val="300"/>
              </a:spcBef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판매량 주 발생 타겟인 </a:t>
            </a:r>
            <a:r>
              <a:rPr lang="en-US" altLang="ko-KR" sz="1400" dirty="0">
                <a:solidFill>
                  <a:prstClr val="black"/>
                </a:solidFill>
              </a:rPr>
              <a:t>3~40</a:t>
            </a:r>
            <a:r>
              <a:rPr lang="ko-KR" altLang="en-US" sz="1400" dirty="0">
                <a:solidFill>
                  <a:prstClr val="black"/>
                </a:solidFill>
              </a:rPr>
              <a:t>대 대상으로는 현재 마스크 사용성 불편사항 개선을 통한 매출 개선 시도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148;p5">
            <a:extLst>
              <a:ext uri="{FF2B5EF4-FFF2-40B4-BE49-F238E27FC236}">
                <a16:creationId xmlns:a16="http://schemas.microsoft.com/office/drawing/2014/main" id="{CD552B4A-8D7D-4DD3-BBEA-127F244B7687}"/>
              </a:ext>
            </a:extLst>
          </p:cNvPr>
          <p:cNvSpPr txBox="1"/>
          <p:nvPr/>
        </p:nvSpPr>
        <p:spPr>
          <a:xfrm>
            <a:off x="200728" y="115575"/>
            <a:ext cx="7611632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altLang="ko-KR" sz="2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5. </a:t>
            </a:r>
            <a:r>
              <a:rPr lang="ko-KR" altLang="en-US" sz="2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개선안</a:t>
            </a:r>
            <a:endParaRPr lang="ko-KR" altLang="en-US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DCC11A3-4361-4C18-9D82-ADE78FD50875}"/>
              </a:ext>
            </a:extLst>
          </p:cNvPr>
          <p:cNvSpPr txBox="1"/>
          <p:nvPr/>
        </p:nvSpPr>
        <p:spPr>
          <a:xfrm>
            <a:off x="1013764" y="6067596"/>
            <a:ext cx="5428710" cy="327172"/>
          </a:xfrm>
          <a:prstGeom prst="rect">
            <a:avLst/>
          </a:prstGeom>
          <a:noFill/>
          <a:ln w="28575">
            <a:noFill/>
          </a:ln>
        </p:spPr>
        <p:txBody>
          <a:bodyPr wrap="square" tIns="0" bIns="0" rtlCol="0" anchor="ctr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7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계산식 </a:t>
            </a:r>
            <a:r>
              <a:rPr lang="en-US" altLang="ko-KR" sz="7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: </a:t>
            </a:r>
            <a:r>
              <a:rPr lang="ko-KR" altLang="en-US" sz="7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진출 가능성 지표</a:t>
            </a:r>
            <a:r>
              <a:rPr lang="en-US" altLang="ko-KR" sz="7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(</a:t>
            </a:r>
            <a:r>
              <a:rPr kumimoji="0" lang="en-US" altLang="ko-KR" sz="7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</a:rPr>
              <a:t>A) = 0.24a + 0.22b + 0.2c + 0.18d + 0.16e </a:t>
            </a:r>
            <a:r>
              <a:rPr lang="en-US" altLang="ko-KR" sz="7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</a:p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7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/ </a:t>
            </a:r>
            <a:r>
              <a:rPr lang="ko-KR" altLang="en-US" sz="700" dirty="0">
                <a:solidFill>
                  <a:prstClr val="black"/>
                </a:solidFill>
              </a:rPr>
              <a:t>미세먼지 민감도</a:t>
            </a:r>
            <a:r>
              <a:rPr lang="en-US" altLang="ko-KR" sz="700" dirty="0">
                <a:solidFill>
                  <a:prstClr val="black"/>
                </a:solidFill>
              </a:rPr>
              <a:t>(e) = 0.4x + 0.3y + 0.2z + 0.1w</a:t>
            </a:r>
            <a:endParaRPr lang="ko-KR" altLang="en-US" sz="700" dirty="0">
              <a:solidFill>
                <a:prstClr val="black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1DA349D-FD9F-4513-80D7-B45AAE08ECE1}"/>
              </a:ext>
            </a:extLst>
          </p:cNvPr>
          <p:cNvSpPr/>
          <p:nvPr/>
        </p:nvSpPr>
        <p:spPr>
          <a:xfrm>
            <a:off x="6512096" y="1762045"/>
            <a:ext cx="2381079" cy="257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지역 순위</a:t>
            </a:r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FDE26799-4784-496E-BDE8-DBE242EEC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676832"/>
              </p:ext>
            </p:extLst>
          </p:nvPr>
        </p:nvGraphicFramePr>
        <p:xfrm>
          <a:off x="6505485" y="2066085"/>
          <a:ext cx="2387690" cy="40272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6002">
                  <a:extLst>
                    <a:ext uri="{9D8B030D-6E8A-4147-A177-3AD203B41FA5}">
                      <a16:colId xmlns:a16="http://schemas.microsoft.com/office/drawing/2014/main" val="1733621960"/>
                    </a:ext>
                  </a:extLst>
                </a:gridCol>
                <a:gridCol w="1117321">
                  <a:extLst>
                    <a:ext uri="{9D8B030D-6E8A-4147-A177-3AD203B41FA5}">
                      <a16:colId xmlns:a16="http://schemas.microsoft.com/office/drawing/2014/main" val="1266827229"/>
                    </a:ext>
                  </a:extLst>
                </a:gridCol>
                <a:gridCol w="674367">
                  <a:extLst>
                    <a:ext uri="{9D8B030D-6E8A-4147-A177-3AD203B41FA5}">
                      <a16:colId xmlns:a16="http://schemas.microsoft.com/office/drawing/2014/main" val="189605901"/>
                    </a:ext>
                  </a:extLst>
                </a:gridCol>
              </a:tblGrid>
              <a:tr h="3237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순위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지역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점수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5883942"/>
                  </a:ext>
                </a:extLst>
              </a:tr>
              <a:tr h="7406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600" b="1" dirty="0">
                          <a:latin typeface="+mn-ea"/>
                          <a:ea typeface="+mn-ea"/>
                        </a:rPr>
                        <a:t>위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latin typeface="+mn-ea"/>
                          <a:ea typeface="+mn-ea"/>
                        </a:rPr>
                        <a:t>대전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+mn-ea"/>
                          <a:ea typeface="+mn-ea"/>
                        </a:rPr>
                        <a:t>69.1</a:t>
                      </a:r>
                      <a:endParaRPr lang="ko-KR" altLang="en-US" sz="1600" b="1" dirty="0">
                        <a:latin typeface="+mn-ea"/>
                        <a:ea typeface="+mn-ea"/>
                      </a:endParaRPr>
                    </a:p>
                  </a:txBody>
                  <a:tcPr marT="0" marB="0" anchor="ctr"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617089"/>
                  </a:ext>
                </a:extLst>
              </a:tr>
              <a:tr h="7406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위</a:t>
                      </a:r>
                    </a:p>
                  </a:txBody>
                  <a:tcPr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충청북도</a:t>
                      </a:r>
                    </a:p>
                  </a:txBody>
                  <a:tcPr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64.7</a:t>
                      </a: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780465"/>
                  </a:ext>
                </a:extLst>
              </a:tr>
              <a:tr h="7406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위</a:t>
                      </a:r>
                    </a:p>
                  </a:txBody>
                  <a:tcPr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광주</a:t>
                      </a:r>
                    </a:p>
                  </a:txBody>
                  <a:tcPr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62.5</a:t>
                      </a: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67236"/>
                  </a:ext>
                </a:extLst>
              </a:tr>
              <a:tr h="7406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위</a:t>
                      </a:r>
                    </a:p>
                  </a:txBody>
                  <a:tcPr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전라북도</a:t>
                      </a:r>
                    </a:p>
                  </a:txBody>
                  <a:tcPr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62.0</a:t>
                      </a: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55674"/>
                  </a:ext>
                </a:extLst>
              </a:tr>
              <a:tr h="7406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위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충청남도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61.1</a:t>
                      </a: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marT="0" marB="0"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77202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6FF236B0-8833-4AE4-9CEB-9540C985A6FE}"/>
              </a:ext>
            </a:extLst>
          </p:cNvPr>
          <p:cNvGrpSpPr/>
          <p:nvPr/>
        </p:nvGrpSpPr>
        <p:grpSpPr>
          <a:xfrm>
            <a:off x="250825" y="1762045"/>
            <a:ext cx="6121374" cy="4331252"/>
            <a:chOff x="250825" y="2066085"/>
            <a:chExt cx="6121374" cy="4027212"/>
          </a:xfrm>
        </p:grpSpPr>
        <p:sp>
          <p:nvSpPr>
            <p:cNvPr id="173" name="직사각형 172">
              <a:extLst>
                <a:ext uri="{FF2B5EF4-FFF2-40B4-BE49-F238E27FC236}">
                  <a16:creationId xmlns:a16="http://schemas.microsoft.com/office/drawing/2014/main" id="{F7FF5621-361A-475A-BEB9-14694638B560}"/>
                </a:ext>
              </a:extLst>
            </p:cNvPr>
            <p:cNvSpPr/>
            <p:nvPr/>
          </p:nvSpPr>
          <p:spPr>
            <a:xfrm>
              <a:off x="250825" y="2066085"/>
              <a:ext cx="6121374" cy="40272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203" name="꺾인 연결선 202"/>
            <p:cNvCxnSpPr>
              <a:cxnSpLocks/>
              <a:stCxn id="175" idx="0"/>
              <a:endCxn id="42" idx="2"/>
            </p:cNvCxnSpPr>
            <p:nvPr/>
          </p:nvCxnSpPr>
          <p:spPr>
            <a:xfrm rot="5400000" flipH="1" flipV="1">
              <a:off x="1904838" y="2346558"/>
              <a:ext cx="705578" cy="2114478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꺾인 연결선 212"/>
            <p:cNvCxnSpPr>
              <a:cxnSpLocks/>
              <a:stCxn id="179" idx="0"/>
              <a:endCxn id="42" idx="2"/>
            </p:cNvCxnSpPr>
            <p:nvPr/>
          </p:nvCxnSpPr>
          <p:spPr>
            <a:xfrm rot="5400000" flipH="1" flipV="1">
              <a:off x="2433998" y="2875718"/>
              <a:ext cx="705578" cy="1056158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꺾인 연결선 214"/>
            <p:cNvCxnSpPr>
              <a:cxnSpLocks/>
              <a:stCxn id="177" idx="0"/>
              <a:endCxn id="42" idx="2"/>
            </p:cNvCxnSpPr>
            <p:nvPr/>
          </p:nvCxnSpPr>
          <p:spPr>
            <a:xfrm rot="16200000" flipV="1">
              <a:off x="2963158" y="3402716"/>
              <a:ext cx="705578" cy="2162"/>
            </a:xfrm>
            <a:prstGeom prst="bentConnector3">
              <a:avLst/>
            </a:prstGeom>
            <a:ln w="12700">
              <a:solidFill>
                <a:schemeClr val="tx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꺾인 연결선 216"/>
            <p:cNvCxnSpPr>
              <a:cxnSpLocks/>
              <a:stCxn id="178" idx="0"/>
              <a:endCxn id="42" idx="2"/>
            </p:cNvCxnSpPr>
            <p:nvPr/>
          </p:nvCxnSpPr>
          <p:spPr>
            <a:xfrm rot="16200000" flipV="1">
              <a:off x="3492318" y="2873556"/>
              <a:ext cx="705578" cy="1060482"/>
            </a:xfrm>
            <a:prstGeom prst="bentConnector3">
              <a:avLst/>
            </a:prstGeom>
            <a:ln w="12700">
              <a:solidFill>
                <a:schemeClr val="tx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꺾인 연결선 218"/>
            <p:cNvCxnSpPr>
              <a:cxnSpLocks/>
              <a:stCxn id="176" idx="0"/>
              <a:endCxn id="42" idx="2"/>
            </p:cNvCxnSpPr>
            <p:nvPr/>
          </p:nvCxnSpPr>
          <p:spPr>
            <a:xfrm rot="16200000" flipV="1">
              <a:off x="4021478" y="2344396"/>
              <a:ext cx="705578" cy="2118801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직사각형 174">
              <a:extLst>
                <a:ext uri="{FF2B5EF4-FFF2-40B4-BE49-F238E27FC236}">
                  <a16:creationId xmlns:a16="http://schemas.microsoft.com/office/drawing/2014/main" id="{93BC7BF5-B490-4C71-8AAC-0E76ABAACAA9}"/>
                </a:ext>
              </a:extLst>
            </p:cNvPr>
            <p:cNvSpPr/>
            <p:nvPr/>
          </p:nvSpPr>
          <p:spPr>
            <a:xfrm>
              <a:off x="696388" y="3756586"/>
              <a:ext cx="1008000" cy="93820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r>
                <a:rPr lang="ko-KR" altLang="en-US" sz="105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인구수</a:t>
              </a:r>
              <a:endParaRPr lang="en-US" altLang="ko-KR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  <a:p>
              <a:pPr algn="ctr">
                <a:defRPr/>
              </a:pPr>
              <a:r>
                <a:rPr lang="en-US" altLang="ko-KR" sz="105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(a)</a:t>
              </a:r>
              <a:endParaRPr lang="ko-KR" altLang="en-US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  <p:sp>
          <p:nvSpPr>
            <p:cNvPr id="176" name="직사각형 175">
              <a:extLst>
                <a:ext uri="{FF2B5EF4-FFF2-40B4-BE49-F238E27FC236}">
                  <a16:creationId xmlns:a16="http://schemas.microsoft.com/office/drawing/2014/main" id="{A6896549-AD43-47DF-AC82-24CCD382AA4D}"/>
                </a:ext>
              </a:extLst>
            </p:cNvPr>
            <p:cNvSpPr/>
            <p:nvPr/>
          </p:nvSpPr>
          <p:spPr>
            <a:xfrm>
              <a:off x="4929667" y="3756586"/>
              <a:ext cx="1008000" cy="93820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1050" b="1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미세먼지 </a:t>
              </a:r>
              <a:endParaRPr lang="en-US" altLang="ko-KR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민감도</a:t>
              </a:r>
              <a:endParaRPr lang="en-US" altLang="ko-KR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105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(e)</a:t>
              </a:r>
              <a:endParaRPr lang="ko-KR" altLang="en-US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4806F4B2-C111-4BCB-BCF3-377F82C9BE27}"/>
                </a:ext>
              </a:extLst>
            </p:cNvPr>
            <p:cNvSpPr/>
            <p:nvPr/>
          </p:nvSpPr>
          <p:spPr>
            <a:xfrm>
              <a:off x="2813028" y="3756586"/>
              <a:ext cx="1008000" cy="93820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r>
                <a:rPr lang="ko-KR" altLang="en-US" sz="1050" b="1" dirty="0" err="1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검색량</a:t>
              </a:r>
              <a:endParaRPr lang="en-US" altLang="ko-KR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  <a:p>
              <a:pPr algn="ctr">
                <a:defRPr/>
              </a:pPr>
              <a:r>
                <a:rPr lang="en-US" altLang="ko-KR" sz="105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(c)</a:t>
              </a:r>
              <a:endParaRPr lang="ko-KR" altLang="en-US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  <p:sp>
          <p:nvSpPr>
            <p:cNvPr id="178" name="직사각형 177">
              <a:extLst>
                <a:ext uri="{FF2B5EF4-FFF2-40B4-BE49-F238E27FC236}">
                  <a16:creationId xmlns:a16="http://schemas.microsoft.com/office/drawing/2014/main" id="{8BD0BB67-76B0-43B3-9B03-BA49C22F2BBD}"/>
                </a:ext>
              </a:extLst>
            </p:cNvPr>
            <p:cNvSpPr/>
            <p:nvPr/>
          </p:nvSpPr>
          <p:spPr>
            <a:xfrm>
              <a:off x="3871348" y="3756586"/>
              <a:ext cx="1008000" cy="93820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r>
                <a:rPr lang="ko-KR" altLang="en-US" sz="1050" b="1" dirty="0" err="1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미세먼지량</a:t>
              </a:r>
              <a:endParaRPr lang="en-US" altLang="ko-KR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  <a:p>
              <a:pPr algn="ctr">
                <a:defRPr/>
              </a:pPr>
              <a:r>
                <a:rPr lang="en-US" altLang="ko-KR" sz="105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(d)</a:t>
              </a:r>
              <a:endParaRPr lang="ko-KR" altLang="en-US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E95C8FFC-4C89-4032-9F41-318BAA9BA717}"/>
                </a:ext>
              </a:extLst>
            </p:cNvPr>
            <p:cNvSpPr/>
            <p:nvPr/>
          </p:nvSpPr>
          <p:spPr>
            <a:xfrm>
              <a:off x="1754708" y="3756586"/>
              <a:ext cx="1008000" cy="93820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r>
                <a:rPr lang="ko-KR" altLang="en-US" sz="105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공장과의 거리</a:t>
              </a:r>
              <a:endParaRPr lang="en-US" altLang="ko-KR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  <a:p>
              <a:pPr algn="ctr">
                <a:defRPr/>
              </a:pPr>
              <a:r>
                <a:rPr lang="en-US" altLang="ko-KR" sz="105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(b)</a:t>
              </a:r>
              <a:endParaRPr lang="ko-KR" altLang="en-US" sz="105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C50750F-CE1E-4BF1-BCCD-68454A338400}"/>
                </a:ext>
              </a:extLst>
            </p:cNvPr>
            <p:cNvSpPr/>
            <p:nvPr/>
          </p:nvSpPr>
          <p:spPr>
            <a:xfrm>
              <a:off x="694505" y="2371038"/>
              <a:ext cx="5240722" cy="67997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진출 </a:t>
              </a:r>
              <a:r>
                <a:rPr kumimoji="0" lang="ko-KR" alt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가능성지표</a:t>
              </a: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(A)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2" name="직사각형 241">
              <a:extLst>
                <a:ext uri="{FF2B5EF4-FFF2-40B4-BE49-F238E27FC236}">
                  <a16:creationId xmlns:a16="http://schemas.microsoft.com/office/drawing/2014/main" id="{EA3256AF-044C-456A-963E-B8347BFB089A}"/>
                </a:ext>
              </a:extLst>
            </p:cNvPr>
            <p:cNvSpPr/>
            <p:nvPr/>
          </p:nvSpPr>
          <p:spPr>
            <a:xfrm>
              <a:off x="1704388" y="5044440"/>
              <a:ext cx="4307772" cy="71820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9C1B8C15-1B9F-4437-BCE9-FB798B0204F0}"/>
                </a:ext>
              </a:extLst>
            </p:cNvPr>
            <p:cNvGrpSpPr/>
            <p:nvPr/>
          </p:nvGrpSpPr>
          <p:grpSpPr>
            <a:xfrm>
              <a:off x="1754708" y="5111556"/>
              <a:ext cx="4190982" cy="588207"/>
              <a:chOff x="1463936" y="5111556"/>
              <a:chExt cx="4481754" cy="588207"/>
            </a:xfrm>
          </p:grpSpPr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9920F87F-8725-4820-84F8-5038D23D0490}"/>
                  </a:ext>
                </a:extLst>
              </p:cNvPr>
              <p:cNvSpPr/>
              <p:nvPr/>
            </p:nvSpPr>
            <p:spPr>
              <a:xfrm>
                <a:off x="1463936" y="5111559"/>
                <a:ext cx="1080000" cy="58820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건강관심지수</a:t>
                </a:r>
                <a:endParaRPr kumimoji="0" lang="en-US" altLang="ko-KR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(x)</a:t>
                </a:r>
                <a:endParaRPr kumimoji="0" lang="ko-KR" altLang="en-US" sz="9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4078A6F9-B82C-4360-A493-49A4A83F995B}"/>
                  </a:ext>
                </a:extLst>
              </p:cNvPr>
              <p:cNvSpPr/>
              <p:nvPr/>
            </p:nvSpPr>
            <p:spPr>
              <a:xfrm>
                <a:off x="2597854" y="5111556"/>
                <a:ext cx="1080000" cy="58820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en-US" altLang="ko-KR" sz="10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20-40</a:t>
                </a:r>
                <a:r>
                  <a:rPr lang="ko-KR" altLang="en-US" sz="10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대 비율</a:t>
                </a:r>
                <a:endParaRPr lang="en-US" altLang="ko-KR" sz="10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en-US" altLang="ko-KR" sz="10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(y)</a:t>
                </a:r>
                <a:endParaRPr lang="ko-KR" altLang="en-US" sz="10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7" name="직사각형 96">
                <a:extLst>
                  <a:ext uri="{FF2B5EF4-FFF2-40B4-BE49-F238E27FC236}">
                    <a16:creationId xmlns:a16="http://schemas.microsoft.com/office/drawing/2014/main" id="{39C48B42-DE09-4064-94F6-A3BA670F9E3C}"/>
                  </a:ext>
                </a:extLst>
              </p:cNvPr>
              <p:cNvSpPr/>
              <p:nvPr/>
            </p:nvSpPr>
            <p:spPr>
              <a:xfrm>
                <a:off x="3731772" y="5111556"/>
                <a:ext cx="1080000" cy="58820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10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도시인구비율</a:t>
                </a:r>
                <a:endParaRPr lang="en-US" altLang="ko-KR" sz="10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en-US" altLang="ko-KR" sz="10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(z)</a:t>
                </a:r>
                <a:endParaRPr lang="ko-KR" altLang="en-US" sz="10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6C281BC8-3B44-422B-AF54-546A0B0D0441}"/>
                  </a:ext>
                </a:extLst>
              </p:cNvPr>
              <p:cNvSpPr/>
              <p:nvPr/>
            </p:nvSpPr>
            <p:spPr>
              <a:xfrm>
                <a:off x="4865690" y="5111556"/>
                <a:ext cx="1080000" cy="58820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10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여 </a:t>
                </a:r>
                <a:r>
                  <a:rPr lang="en-US" altLang="ko-KR" sz="10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/ </a:t>
                </a:r>
                <a:r>
                  <a:rPr lang="ko-KR" altLang="en-US" sz="10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남 비율</a:t>
                </a:r>
                <a:endParaRPr lang="en-US" altLang="ko-KR" sz="10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en-US" altLang="ko-KR" sz="10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(w)</a:t>
                </a:r>
                <a:endParaRPr lang="ko-KR" altLang="en-US" sz="10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43" name="이등변 삼각형 242">
              <a:extLst>
                <a:ext uri="{FF2B5EF4-FFF2-40B4-BE49-F238E27FC236}">
                  <a16:creationId xmlns:a16="http://schemas.microsoft.com/office/drawing/2014/main" id="{8B21E7AC-12B7-42F9-8DC5-872D1FB8A032}"/>
                </a:ext>
              </a:extLst>
            </p:cNvPr>
            <p:cNvSpPr/>
            <p:nvPr/>
          </p:nvSpPr>
          <p:spPr>
            <a:xfrm>
              <a:off x="1704388" y="4746355"/>
              <a:ext cx="4307772" cy="301468"/>
            </a:xfrm>
            <a:prstGeom prst="triangle">
              <a:avLst>
                <a:gd name="adj" fmla="val 8922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B9B3AFF-E141-499E-83E7-E3CD3C952655}"/>
              </a:ext>
            </a:extLst>
          </p:cNvPr>
          <p:cNvSpPr txBox="1"/>
          <p:nvPr/>
        </p:nvSpPr>
        <p:spPr>
          <a:xfrm>
            <a:off x="259787" y="764704"/>
            <a:ext cx="8621591" cy="321216"/>
          </a:xfrm>
          <a:prstGeom prst="snipRoundRect">
            <a:avLst>
              <a:gd name="adj1" fmla="val 0"/>
              <a:gd name="adj2" fmla="val 0"/>
            </a:avLst>
          </a:prstGeom>
          <a:solidFill>
            <a:srgbClr val="002060"/>
          </a:solidFill>
          <a:ln>
            <a:noFill/>
          </a:ln>
        </p:spPr>
        <p:txBody>
          <a:bodyPr wrap="none" rtlCol="0" anchor="ctr">
            <a:no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2) </a:t>
            </a:r>
            <a:r>
              <a:rPr lang="ko-KR" altLang="en-US" sz="1400" b="1" dirty="0" err="1">
                <a:solidFill>
                  <a:schemeClr val="bg1"/>
                </a:solidFill>
              </a:rPr>
              <a:t>타지역</a:t>
            </a:r>
            <a:r>
              <a:rPr lang="ko-KR" altLang="en-US" sz="1400" b="1" dirty="0">
                <a:solidFill>
                  <a:schemeClr val="bg1"/>
                </a:solidFill>
              </a:rPr>
              <a:t> 진출가능성 지표 신규 개발 및 판매지역 확대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BC128DF-6A3F-4FC5-AC2D-FE924A340620}"/>
              </a:ext>
            </a:extLst>
          </p:cNvPr>
          <p:cNvSpPr txBox="1"/>
          <p:nvPr/>
        </p:nvSpPr>
        <p:spPr>
          <a:xfrm>
            <a:off x="262424" y="1103158"/>
            <a:ext cx="8630751" cy="5056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 lvl="0">
              <a:lnSpc>
                <a:spcPct val="100000"/>
              </a:lnSpc>
              <a:spcBef>
                <a:spcPts val="300"/>
              </a:spcBef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직접적인 구매로 연결되는 미세먼지 민감도를 포함한 진출 가능성 지표를 신규 개발</a:t>
            </a:r>
            <a:endParaRPr lang="en-US" altLang="ko-KR" sz="1400" dirty="0">
              <a:solidFill>
                <a:prstClr val="black"/>
              </a:solidFill>
            </a:endParaRPr>
          </a:p>
          <a:p>
            <a:pPr lvl="0">
              <a:lnSpc>
                <a:spcPct val="100000"/>
              </a:lnSpc>
              <a:spcBef>
                <a:spcPts val="300"/>
              </a:spcBef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점수에 따라 지역별 우선순위 선정</a:t>
            </a:r>
          </a:p>
        </p:txBody>
      </p:sp>
    </p:spTree>
    <p:extLst>
      <p:ext uri="{BB962C8B-B14F-4D97-AF65-F5344CB8AC3E}">
        <p14:creationId xmlns:p14="http://schemas.microsoft.com/office/powerpoint/2010/main" val="1680928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148;p5">
            <a:extLst>
              <a:ext uri="{FF2B5EF4-FFF2-40B4-BE49-F238E27FC236}">
                <a16:creationId xmlns:a16="http://schemas.microsoft.com/office/drawing/2014/main" id="{D0C92332-6198-408A-8E54-2342C9689FC1}"/>
              </a:ext>
            </a:extLst>
          </p:cNvPr>
          <p:cNvSpPr txBox="1"/>
          <p:nvPr/>
        </p:nvSpPr>
        <p:spPr>
          <a:xfrm>
            <a:off x="200728" y="115575"/>
            <a:ext cx="7611632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altLang="ko-KR" sz="2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5. </a:t>
            </a:r>
            <a:r>
              <a:rPr lang="ko-KR" altLang="en-US" sz="2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개선안</a:t>
            </a:r>
            <a:endParaRPr lang="ko-KR" altLang="en-US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TextBox 130">
            <a:extLst>
              <a:ext uri="{FF2B5EF4-FFF2-40B4-BE49-F238E27FC236}">
                <a16:creationId xmlns:a16="http://schemas.microsoft.com/office/drawing/2014/main" id="{299BBD42-7D19-42AF-BCCF-18CCCFC2B7BA}"/>
              </a:ext>
            </a:extLst>
          </p:cNvPr>
          <p:cNvSpPr txBox="1"/>
          <p:nvPr/>
        </p:nvSpPr>
        <p:spPr>
          <a:xfrm>
            <a:off x="8160351" y="5550764"/>
            <a:ext cx="840345" cy="215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4-6 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순위</a:t>
            </a:r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5A0F0F45-E191-440A-B6F3-1C10FD6FFA8F}"/>
              </a:ext>
            </a:extLst>
          </p:cNvPr>
          <p:cNvSpPr/>
          <p:nvPr/>
        </p:nvSpPr>
        <p:spPr>
          <a:xfrm>
            <a:off x="7689773" y="5603695"/>
            <a:ext cx="201062" cy="9631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1" name="TextBox 133">
            <a:extLst>
              <a:ext uri="{FF2B5EF4-FFF2-40B4-BE49-F238E27FC236}">
                <a16:creationId xmlns:a16="http://schemas.microsoft.com/office/drawing/2014/main" id="{3585E72F-4902-4985-AC97-1F9B544CCBB0}"/>
              </a:ext>
            </a:extLst>
          </p:cNvPr>
          <p:cNvSpPr txBox="1"/>
          <p:nvPr/>
        </p:nvSpPr>
        <p:spPr>
          <a:xfrm>
            <a:off x="8160351" y="5880348"/>
            <a:ext cx="977699" cy="215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10-13 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순위</a:t>
            </a:r>
          </a:p>
        </p:txBody>
      </p:sp>
      <p:sp>
        <p:nvSpPr>
          <p:cNvPr id="222" name="직사각형 221">
            <a:extLst>
              <a:ext uri="{FF2B5EF4-FFF2-40B4-BE49-F238E27FC236}">
                <a16:creationId xmlns:a16="http://schemas.microsoft.com/office/drawing/2014/main" id="{5F7DFA7D-6C16-4FCC-B41E-DE047013E3F7}"/>
              </a:ext>
            </a:extLst>
          </p:cNvPr>
          <p:cNvSpPr/>
          <p:nvPr/>
        </p:nvSpPr>
        <p:spPr>
          <a:xfrm>
            <a:off x="7689773" y="5927944"/>
            <a:ext cx="201062" cy="9631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3" name="TextBox 135">
            <a:extLst>
              <a:ext uri="{FF2B5EF4-FFF2-40B4-BE49-F238E27FC236}">
                <a16:creationId xmlns:a16="http://schemas.microsoft.com/office/drawing/2014/main" id="{E430651A-ED06-4DDB-A3C5-B61599D84A6D}"/>
              </a:ext>
            </a:extLst>
          </p:cNvPr>
          <p:cNvSpPr txBox="1"/>
          <p:nvPr/>
        </p:nvSpPr>
        <p:spPr>
          <a:xfrm>
            <a:off x="8160351" y="5705524"/>
            <a:ext cx="840345" cy="215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7-9 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순위</a:t>
            </a:r>
          </a:p>
        </p:txBody>
      </p:sp>
      <p:sp>
        <p:nvSpPr>
          <p:cNvPr id="224" name="직사각형 223">
            <a:extLst>
              <a:ext uri="{FF2B5EF4-FFF2-40B4-BE49-F238E27FC236}">
                <a16:creationId xmlns:a16="http://schemas.microsoft.com/office/drawing/2014/main" id="{9BAAB131-3081-41E1-AD30-D1B2A22E735D}"/>
              </a:ext>
            </a:extLst>
          </p:cNvPr>
          <p:cNvSpPr/>
          <p:nvPr/>
        </p:nvSpPr>
        <p:spPr>
          <a:xfrm>
            <a:off x="7689773" y="5773823"/>
            <a:ext cx="201062" cy="963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8A63919-90FC-46A8-BAF1-5A2E799E5DA8}"/>
              </a:ext>
            </a:extLst>
          </p:cNvPr>
          <p:cNvGrpSpPr/>
          <p:nvPr/>
        </p:nvGrpSpPr>
        <p:grpSpPr>
          <a:xfrm>
            <a:off x="6024350" y="2677141"/>
            <a:ext cx="1992779" cy="3453389"/>
            <a:chOff x="6095805" y="2167950"/>
            <a:chExt cx="2226726" cy="3858808"/>
          </a:xfrm>
        </p:grpSpPr>
        <p:sp>
          <p:nvSpPr>
            <p:cNvPr id="117" name="Freeform 1302">
              <a:extLst>
                <a:ext uri="{FF2B5EF4-FFF2-40B4-BE49-F238E27FC236}">
                  <a16:creationId xmlns:a16="http://schemas.microsoft.com/office/drawing/2014/main" id="{9FFD9863-837A-4A06-941B-70D8CC016ED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520159" y="2395908"/>
              <a:ext cx="751788" cy="1075036"/>
            </a:xfrm>
            <a:custGeom>
              <a:avLst/>
              <a:gdLst>
                <a:gd name="T0" fmla="*/ 1872 w 4305"/>
                <a:gd name="T1" fmla="*/ 44 h 5678"/>
                <a:gd name="T2" fmla="*/ 1620 w 4305"/>
                <a:gd name="T3" fmla="*/ 176 h 5678"/>
                <a:gd name="T4" fmla="*/ 1374 w 4305"/>
                <a:gd name="T5" fmla="*/ 266 h 5678"/>
                <a:gd name="T6" fmla="*/ 1170 w 4305"/>
                <a:gd name="T7" fmla="*/ 206 h 5678"/>
                <a:gd name="T8" fmla="*/ 1122 w 4305"/>
                <a:gd name="T9" fmla="*/ 500 h 5678"/>
                <a:gd name="T10" fmla="*/ 816 w 4305"/>
                <a:gd name="T11" fmla="*/ 518 h 5678"/>
                <a:gd name="T12" fmla="*/ 870 w 4305"/>
                <a:gd name="T13" fmla="*/ 728 h 5678"/>
                <a:gd name="T14" fmla="*/ 1140 w 4305"/>
                <a:gd name="T15" fmla="*/ 698 h 5678"/>
                <a:gd name="T16" fmla="*/ 1098 w 4305"/>
                <a:gd name="T17" fmla="*/ 926 h 5678"/>
                <a:gd name="T18" fmla="*/ 882 w 4305"/>
                <a:gd name="T19" fmla="*/ 1202 h 5678"/>
                <a:gd name="T20" fmla="*/ 528 w 4305"/>
                <a:gd name="T21" fmla="*/ 1304 h 5678"/>
                <a:gd name="T22" fmla="*/ 702 w 4305"/>
                <a:gd name="T23" fmla="*/ 1490 h 5678"/>
                <a:gd name="T24" fmla="*/ 756 w 4305"/>
                <a:gd name="T25" fmla="*/ 1706 h 5678"/>
                <a:gd name="T26" fmla="*/ 528 w 4305"/>
                <a:gd name="T27" fmla="*/ 1724 h 5678"/>
                <a:gd name="T28" fmla="*/ 522 w 4305"/>
                <a:gd name="T29" fmla="*/ 1976 h 5678"/>
                <a:gd name="T30" fmla="*/ 215 w 4305"/>
                <a:gd name="T31" fmla="*/ 2005 h 5678"/>
                <a:gd name="T32" fmla="*/ 105 w 4305"/>
                <a:gd name="T33" fmla="*/ 2177 h 5678"/>
                <a:gd name="T34" fmla="*/ 54 w 4305"/>
                <a:gd name="T35" fmla="*/ 2425 h 5678"/>
                <a:gd name="T36" fmla="*/ 164 w 4305"/>
                <a:gd name="T37" fmla="*/ 2659 h 5678"/>
                <a:gd name="T38" fmla="*/ 76 w 4305"/>
                <a:gd name="T39" fmla="*/ 2878 h 5678"/>
                <a:gd name="T40" fmla="*/ 451 w 4305"/>
                <a:gd name="T41" fmla="*/ 2755 h 5678"/>
                <a:gd name="T42" fmla="*/ 566 w 4305"/>
                <a:gd name="T43" fmla="*/ 2707 h 5678"/>
                <a:gd name="T44" fmla="*/ 810 w 4305"/>
                <a:gd name="T45" fmla="*/ 2844 h 5678"/>
                <a:gd name="T46" fmla="*/ 903 w 4305"/>
                <a:gd name="T47" fmla="*/ 3042 h 5678"/>
                <a:gd name="T48" fmla="*/ 1044 w 4305"/>
                <a:gd name="T49" fmla="*/ 3198 h 5678"/>
                <a:gd name="T50" fmla="*/ 901 w 4305"/>
                <a:gd name="T51" fmla="*/ 3322 h 5678"/>
                <a:gd name="T52" fmla="*/ 872 w 4305"/>
                <a:gd name="T53" fmla="*/ 3541 h 5678"/>
                <a:gd name="T54" fmla="*/ 654 w 4305"/>
                <a:gd name="T55" fmla="*/ 3650 h 5678"/>
                <a:gd name="T56" fmla="*/ 546 w 4305"/>
                <a:gd name="T57" fmla="*/ 3830 h 5678"/>
                <a:gd name="T58" fmla="*/ 492 w 4305"/>
                <a:gd name="T59" fmla="*/ 4010 h 5678"/>
                <a:gd name="T60" fmla="*/ 474 w 4305"/>
                <a:gd name="T61" fmla="*/ 4226 h 5678"/>
                <a:gd name="T62" fmla="*/ 342 w 4305"/>
                <a:gd name="T63" fmla="*/ 4328 h 5678"/>
                <a:gd name="T64" fmla="*/ 270 w 4305"/>
                <a:gd name="T65" fmla="*/ 4640 h 5678"/>
                <a:gd name="T66" fmla="*/ 492 w 4305"/>
                <a:gd name="T67" fmla="*/ 4814 h 5678"/>
                <a:gd name="T68" fmla="*/ 666 w 4305"/>
                <a:gd name="T69" fmla="*/ 4892 h 5678"/>
                <a:gd name="T70" fmla="*/ 684 w 4305"/>
                <a:gd name="T71" fmla="*/ 5180 h 5678"/>
                <a:gd name="T72" fmla="*/ 882 w 4305"/>
                <a:gd name="T73" fmla="*/ 5328 h 5678"/>
                <a:gd name="T74" fmla="*/ 1101 w 4305"/>
                <a:gd name="T75" fmla="*/ 5636 h 5678"/>
                <a:gd name="T76" fmla="*/ 1439 w 4305"/>
                <a:gd name="T77" fmla="*/ 5647 h 5678"/>
                <a:gd name="T78" fmla="*/ 1860 w 4305"/>
                <a:gd name="T79" fmla="*/ 5450 h 5678"/>
                <a:gd name="T80" fmla="*/ 2286 w 4305"/>
                <a:gd name="T81" fmla="*/ 5468 h 5678"/>
                <a:gd name="T82" fmla="*/ 2740 w 4305"/>
                <a:gd name="T83" fmla="*/ 5643 h 5678"/>
                <a:gd name="T84" fmla="*/ 3045 w 4305"/>
                <a:gd name="T85" fmla="*/ 5272 h 5678"/>
                <a:gd name="T86" fmla="*/ 3594 w 4305"/>
                <a:gd name="T87" fmla="*/ 4997 h 5678"/>
                <a:gd name="T88" fmla="*/ 3908 w 4305"/>
                <a:gd name="T89" fmla="*/ 4763 h 5678"/>
                <a:gd name="T90" fmla="*/ 4131 w 4305"/>
                <a:gd name="T91" fmla="*/ 3908 h 5678"/>
                <a:gd name="T92" fmla="*/ 4140 w 4305"/>
                <a:gd name="T93" fmla="*/ 3308 h 5678"/>
                <a:gd name="T94" fmla="*/ 4293 w 4305"/>
                <a:gd name="T95" fmla="*/ 2868 h 5678"/>
                <a:gd name="T96" fmla="*/ 3801 w 4305"/>
                <a:gd name="T97" fmla="*/ 2756 h 5678"/>
                <a:gd name="T98" fmla="*/ 3456 w 4305"/>
                <a:gd name="T99" fmla="*/ 2647 h 5678"/>
                <a:gd name="T100" fmla="*/ 3324 w 4305"/>
                <a:gd name="T101" fmla="*/ 2299 h 5678"/>
                <a:gd name="T102" fmla="*/ 3361 w 4305"/>
                <a:gd name="T103" fmla="*/ 1966 h 5678"/>
                <a:gd name="T104" fmla="*/ 3504 w 4305"/>
                <a:gd name="T105" fmla="*/ 1688 h 5678"/>
                <a:gd name="T106" fmla="*/ 3354 w 4305"/>
                <a:gd name="T107" fmla="*/ 1269 h 5678"/>
                <a:gd name="T108" fmla="*/ 2916 w 4305"/>
                <a:gd name="T109" fmla="*/ 728 h 5678"/>
                <a:gd name="T110" fmla="*/ 2568 w 4305"/>
                <a:gd name="T111" fmla="*/ 572 h 5678"/>
                <a:gd name="T112" fmla="*/ 2136 w 4305"/>
                <a:gd name="T113" fmla="*/ 270 h 5678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4305"/>
                <a:gd name="T172" fmla="*/ 0 h 5678"/>
                <a:gd name="T173" fmla="*/ 4305 w 4305"/>
                <a:gd name="T174" fmla="*/ 5678 h 5678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4305" h="5678">
                  <a:moveTo>
                    <a:pt x="2088" y="0"/>
                  </a:moveTo>
                  <a:lnTo>
                    <a:pt x="1872" y="44"/>
                  </a:lnTo>
                  <a:lnTo>
                    <a:pt x="1656" y="8"/>
                  </a:lnTo>
                  <a:lnTo>
                    <a:pt x="1620" y="176"/>
                  </a:lnTo>
                  <a:lnTo>
                    <a:pt x="1482" y="212"/>
                  </a:lnTo>
                  <a:lnTo>
                    <a:pt x="1374" y="266"/>
                  </a:lnTo>
                  <a:lnTo>
                    <a:pt x="1230" y="140"/>
                  </a:lnTo>
                  <a:lnTo>
                    <a:pt x="1170" y="206"/>
                  </a:lnTo>
                  <a:lnTo>
                    <a:pt x="1188" y="428"/>
                  </a:lnTo>
                  <a:lnTo>
                    <a:pt x="1122" y="500"/>
                  </a:lnTo>
                  <a:lnTo>
                    <a:pt x="960" y="476"/>
                  </a:lnTo>
                  <a:lnTo>
                    <a:pt x="816" y="518"/>
                  </a:lnTo>
                  <a:lnTo>
                    <a:pt x="792" y="626"/>
                  </a:lnTo>
                  <a:lnTo>
                    <a:pt x="870" y="728"/>
                  </a:lnTo>
                  <a:lnTo>
                    <a:pt x="1044" y="716"/>
                  </a:lnTo>
                  <a:lnTo>
                    <a:pt x="1140" y="698"/>
                  </a:lnTo>
                  <a:lnTo>
                    <a:pt x="1260" y="896"/>
                  </a:lnTo>
                  <a:lnTo>
                    <a:pt x="1098" y="926"/>
                  </a:lnTo>
                  <a:lnTo>
                    <a:pt x="1068" y="1142"/>
                  </a:lnTo>
                  <a:lnTo>
                    <a:pt x="882" y="1202"/>
                  </a:lnTo>
                  <a:lnTo>
                    <a:pt x="654" y="1202"/>
                  </a:lnTo>
                  <a:lnTo>
                    <a:pt x="528" y="1304"/>
                  </a:lnTo>
                  <a:lnTo>
                    <a:pt x="540" y="1418"/>
                  </a:lnTo>
                  <a:lnTo>
                    <a:pt x="702" y="1490"/>
                  </a:lnTo>
                  <a:lnTo>
                    <a:pt x="762" y="1580"/>
                  </a:lnTo>
                  <a:lnTo>
                    <a:pt x="756" y="1706"/>
                  </a:lnTo>
                  <a:lnTo>
                    <a:pt x="636" y="1724"/>
                  </a:lnTo>
                  <a:lnTo>
                    <a:pt x="528" y="1724"/>
                  </a:lnTo>
                  <a:lnTo>
                    <a:pt x="522" y="1826"/>
                  </a:lnTo>
                  <a:lnTo>
                    <a:pt x="522" y="1976"/>
                  </a:lnTo>
                  <a:lnTo>
                    <a:pt x="384" y="2012"/>
                  </a:lnTo>
                  <a:lnTo>
                    <a:pt x="215" y="2005"/>
                  </a:lnTo>
                  <a:lnTo>
                    <a:pt x="163" y="2103"/>
                  </a:lnTo>
                  <a:lnTo>
                    <a:pt x="105" y="2177"/>
                  </a:lnTo>
                  <a:lnTo>
                    <a:pt x="0" y="2294"/>
                  </a:lnTo>
                  <a:lnTo>
                    <a:pt x="54" y="2425"/>
                  </a:lnTo>
                  <a:lnTo>
                    <a:pt x="161" y="2513"/>
                  </a:lnTo>
                  <a:lnTo>
                    <a:pt x="164" y="2659"/>
                  </a:lnTo>
                  <a:lnTo>
                    <a:pt x="83" y="2776"/>
                  </a:lnTo>
                  <a:lnTo>
                    <a:pt x="76" y="2878"/>
                  </a:lnTo>
                  <a:lnTo>
                    <a:pt x="190" y="2890"/>
                  </a:lnTo>
                  <a:lnTo>
                    <a:pt x="451" y="2755"/>
                  </a:lnTo>
                  <a:lnTo>
                    <a:pt x="487" y="2592"/>
                  </a:lnTo>
                  <a:lnTo>
                    <a:pt x="566" y="2707"/>
                  </a:lnTo>
                  <a:lnTo>
                    <a:pt x="694" y="2718"/>
                  </a:lnTo>
                  <a:lnTo>
                    <a:pt x="810" y="2844"/>
                  </a:lnTo>
                  <a:lnTo>
                    <a:pt x="880" y="2956"/>
                  </a:lnTo>
                  <a:lnTo>
                    <a:pt x="903" y="3042"/>
                  </a:lnTo>
                  <a:lnTo>
                    <a:pt x="1010" y="3100"/>
                  </a:lnTo>
                  <a:lnTo>
                    <a:pt x="1044" y="3198"/>
                  </a:lnTo>
                  <a:lnTo>
                    <a:pt x="1032" y="3273"/>
                  </a:lnTo>
                  <a:lnTo>
                    <a:pt x="901" y="3322"/>
                  </a:lnTo>
                  <a:lnTo>
                    <a:pt x="942" y="3414"/>
                  </a:lnTo>
                  <a:lnTo>
                    <a:pt x="872" y="3541"/>
                  </a:lnTo>
                  <a:lnTo>
                    <a:pt x="778" y="3624"/>
                  </a:lnTo>
                  <a:lnTo>
                    <a:pt x="654" y="3650"/>
                  </a:lnTo>
                  <a:lnTo>
                    <a:pt x="564" y="3740"/>
                  </a:lnTo>
                  <a:lnTo>
                    <a:pt x="546" y="3830"/>
                  </a:lnTo>
                  <a:lnTo>
                    <a:pt x="600" y="3932"/>
                  </a:lnTo>
                  <a:lnTo>
                    <a:pt x="492" y="4010"/>
                  </a:lnTo>
                  <a:lnTo>
                    <a:pt x="456" y="4100"/>
                  </a:lnTo>
                  <a:lnTo>
                    <a:pt x="474" y="4226"/>
                  </a:lnTo>
                  <a:lnTo>
                    <a:pt x="438" y="4298"/>
                  </a:lnTo>
                  <a:lnTo>
                    <a:pt x="342" y="4328"/>
                  </a:lnTo>
                  <a:lnTo>
                    <a:pt x="270" y="4472"/>
                  </a:lnTo>
                  <a:lnTo>
                    <a:pt x="270" y="4640"/>
                  </a:lnTo>
                  <a:lnTo>
                    <a:pt x="378" y="4760"/>
                  </a:lnTo>
                  <a:lnTo>
                    <a:pt x="492" y="4814"/>
                  </a:lnTo>
                  <a:lnTo>
                    <a:pt x="612" y="4802"/>
                  </a:lnTo>
                  <a:lnTo>
                    <a:pt x="666" y="4892"/>
                  </a:lnTo>
                  <a:lnTo>
                    <a:pt x="648" y="5066"/>
                  </a:lnTo>
                  <a:lnTo>
                    <a:pt x="684" y="5180"/>
                  </a:lnTo>
                  <a:lnTo>
                    <a:pt x="766" y="5265"/>
                  </a:lnTo>
                  <a:lnTo>
                    <a:pt x="882" y="5328"/>
                  </a:lnTo>
                  <a:lnTo>
                    <a:pt x="987" y="5524"/>
                  </a:lnTo>
                  <a:lnTo>
                    <a:pt x="1101" y="5636"/>
                  </a:lnTo>
                  <a:lnTo>
                    <a:pt x="1241" y="5678"/>
                  </a:lnTo>
                  <a:lnTo>
                    <a:pt x="1439" y="5647"/>
                  </a:lnTo>
                  <a:lnTo>
                    <a:pt x="1608" y="5504"/>
                  </a:lnTo>
                  <a:lnTo>
                    <a:pt x="1860" y="5450"/>
                  </a:lnTo>
                  <a:lnTo>
                    <a:pt x="2083" y="5443"/>
                  </a:lnTo>
                  <a:lnTo>
                    <a:pt x="2286" y="5468"/>
                  </a:lnTo>
                  <a:lnTo>
                    <a:pt x="2477" y="5542"/>
                  </a:lnTo>
                  <a:lnTo>
                    <a:pt x="2740" y="5643"/>
                  </a:lnTo>
                  <a:lnTo>
                    <a:pt x="2868" y="5461"/>
                  </a:lnTo>
                  <a:lnTo>
                    <a:pt x="3045" y="5272"/>
                  </a:lnTo>
                  <a:lnTo>
                    <a:pt x="3306" y="5105"/>
                  </a:lnTo>
                  <a:lnTo>
                    <a:pt x="3594" y="4997"/>
                  </a:lnTo>
                  <a:lnTo>
                    <a:pt x="3737" y="4909"/>
                  </a:lnTo>
                  <a:lnTo>
                    <a:pt x="3908" y="4763"/>
                  </a:lnTo>
                  <a:lnTo>
                    <a:pt x="4134" y="4540"/>
                  </a:lnTo>
                  <a:lnTo>
                    <a:pt x="4131" y="3908"/>
                  </a:lnTo>
                  <a:lnTo>
                    <a:pt x="4285" y="3583"/>
                  </a:lnTo>
                  <a:lnTo>
                    <a:pt x="4140" y="3308"/>
                  </a:lnTo>
                  <a:lnTo>
                    <a:pt x="4305" y="3097"/>
                  </a:lnTo>
                  <a:lnTo>
                    <a:pt x="4293" y="2868"/>
                  </a:lnTo>
                  <a:lnTo>
                    <a:pt x="4032" y="2744"/>
                  </a:lnTo>
                  <a:lnTo>
                    <a:pt x="3801" y="2756"/>
                  </a:lnTo>
                  <a:lnTo>
                    <a:pt x="3602" y="2708"/>
                  </a:lnTo>
                  <a:lnTo>
                    <a:pt x="3456" y="2647"/>
                  </a:lnTo>
                  <a:lnTo>
                    <a:pt x="3456" y="2445"/>
                  </a:lnTo>
                  <a:lnTo>
                    <a:pt x="3324" y="2299"/>
                  </a:lnTo>
                  <a:lnTo>
                    <a:pt x="3288" y="2085"/>
                  </a:lnTo>
                  <a:lnTo>
                    <a:pt x="3361" y="1966"/>
                  </a:lnTo>
                  <a:lnTo>
                    <a:pt x="3360" y="1796"/>
                  </a:lnTo>
                  <a:lnTo>
                    <a:pt x="3504" y="1688"/>
                  </a:lnTo>
                  <a:lnTo>
                    <a:pt x="3528" y="1495"/>
                  </a:lnTo>
                  <a:lnTo>
                    <a:pt x="3354" y="1269"/>
                  </a:lnTo>
                  <a:lnTo>
                    <a:pt x="3075" y="838"/>
                  </a:lnTo>
                  <a:lnTo>
                    <a:pt x="2916" y="728"/>
                  </a:lnTo>
                  <a:lnTo>
                    <a:pt x="2737" y="727"/>
                  </a:lnTo>
                  <a:lnTo>
                    <a:pt x="2568" y="572"/>
                  </a:lnTo>
                  <a:lnTo>
                    <a:pt x="2280" y="570"/>
                  </a:lnTo>
                  <a:lnTo>
                    <a:pt x="2136" y="270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8" name="Freeform 1303">
              <a:extLst>
                <a:ext uri="{FF2B5EF4-FFF2-40B4-BE49-F238E27FC236}">
                  <a16:creationId xmlns:a16="http://schemas.microsoft.com/office/drawing/2014/main" id="{4645269E-60FF-4E55-926B-4D28D42956F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661261" y="2820015"/>
              <a:ext cx="261249" cy="245377"/>
            </a:xfrm>
            <a:custGeom>
              <a:avLst/>
              <a:gdLst>
                <a:gd name="T0" fmla="*/ 884 w 1496"/>
                <a:gd name="T1" fmla="*/ 0 h 1296"/>
                <a:gd name="T2" fmla="*/ 782 w 1496"/>
                <a:gd name="T3" fmla="*/ 18 h 1296"/>
                <a:gd name="T4" fmla="*/ 722 w 1496"/>
                <a:gd name="T5" fmla="*/ 108 h 1296"/>
                <a:gd name="T6" fmla="*/ 722 w 1496"/>
                <a:gd name="T7" fmla="*/ 288 h 1296"/>
                <a:gd name="T8" fmla="*/ 506 w 1496"/>
                <a:gd name="T9" fmla="*/ 348 h 1296"/>
                <a:gd name="T10" fmla="*/ 440 w 1496"/>
                <a:gd name="T11" fmla="*/ 438 h 1296"/>
                <a:gd name="T12" fmla="*/ 470 w 1496"/>
                <a:gd name="T13" fmla="*/ 612 h 1296"/>
                <a:gd name="T14" fmla="*/ 368 w 1496"/>
                <a:gd name="T15" fmla="*/ 648 h 1296"/>
                <a:gd name="T16" fmla="*/ 0 w 1496"/>
                <a:gd name="T17" fmla="*/ 601 h 1296"/>
                <a:gd name="T18" fmla="*/ 73 w 1496"/>
                <a:gd name="T19" fmla="*/ 720 h 1296"/>
                <a:gd name="T20" fmla="*/ 95 w 1496"/>
                <a:gd name="T21" fmla="*/ 802 h 1296"/>
                <a:gd name="T22" fmla="*/ 200 w 1496"/>
                <a:gd name="T23" fmla="*/ 859 h 1296"/>
                <a:gd name="T24" fmla="*/ 236 w 1496"/>
                <a:gd name="T25" fmla="*/ 954 h 1296"/>
                <a:gd name="T26" fmla="*/ 224 w 1496"/>
                <a:gd name="T27" fmla="*/ 1032 h 1296"/>
                <a:gd name="T28" fmla="*/ 332 w 1496"/>
                <a:gd name="T29" fmla="*/ 1044 h 1296"/>
                <a:gd name="T30" fmla="*/ 350 w 1496"/>
                <a:gd name="T31" fmla="*/ 1152 h 1296"/>
                <a:gd name="T32" fmla="*/ 452 w 1496"/>
                <a:gd name="T33" fmla="*/ 1206 h 1296"/>
                <a:gd name="T34" fmla="*/ 758 w 1496"/>
                <a:gd name="T35" fmla="*/ 1188 h 1296"/>
                <a:gd name="T36" fmla="*/ 872 w 1496"/>
                <a:gd name="T37" fmla="*/ 1152 h 1296"/>
                <a:gd name="T38" fmla="*/ 980 w 1496"/>
                <a:gd name="T39" fmla="*/ 1284 h 1296"/>
                <a:gd name="T40" fmla="*/ 1100 w 1496"/>
                <a:gd name="T41" fmla="*/ 1296 h 1296"/>
                <a:gd name="T42" fmla="*/ 1340 w 1496"/>
                <a:gd name="T43" fmla="*/ 1044 h 1296"/>
                <a:gd name="T44" fmla="*/ 1322 w 1496"/>
                <a:gd name="T45" fmla="*/ 924 h 1296"/>
                <a:gd name="T46" fmla="*/ 1394 w 1496"/>
                <a:gd name="T47" fmla="*/ 906 h 1296"/>
                <a:gd name="T48" fmla="*/ 1496 w 1496"/>
                <a:gd name="T49" fmla="*/ 798 h 1296"/>
                <a:gd name="T50" fmla="*/ 1442 w 1496"/>
                <a:gd name="T51" fmla="*/ 630 h 1296"/>
                <a:gd name="T52" fmla="*/ 1334 w 1496"/>
                <a:gd name="T53" fmla="*/ 594 h 1296"/>
                <a:gd name="T54" fmla="*/ 1196 w 1496"/>
                <a:gd name="T55" fmla="*/ 474 h 1296"/>
                <a:gd name="T56" fmla="*/ 1214 w 1496"/>
                <a:gd name="T57" fmla="*/ 240 h 1296"/>
                <a:gd name="T58" fmla="*/ 1190 w 1496"/>
                <a:gd name="T59" fmla="*/ 90 h 1296"/>
                <a:gd name="T60" fmla="*/ 1106 w 1496"/>
                <a:gd name="T61" fmla="*/ 36 h 1296"/>
                <a:gd name="T62" fmla="*/ 980 w 1496"/>
                <a:gd name="T63" fmla="*/ 42 h 1296"/>
                <a:gd name="T64" fmla="*/ 884 w 1496"/>
                <a:gd name="T65" fmla="*/ 0 h 129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1496"/>
                <a:gd name="T100" fmla="*/ 0 h 1296"/>
                <a:gd name="T101" fmla="*/ 1496 w 1496"/>
                <a:gd name="T102" fmla="*/ 1296 h 129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1496" h="1296">
                  <a:moveTo>
                    <a:pt x="884" y="0"/>
                  </a:moveTo>
                  <a:lnTo>
                    <a:pt x="782" y="18"/>
                  </a:lnTo>
                  <a:lnTo>
                    <a:pt x="722" y="108"/>
                  </a:lnTo>
                  <a:lnTo>
                    <a:pt x="722" y="288"/>
                  </a:lnTo>
                  <a:lnTo>
                    <a:pt x="506" y="348"/>
                  </a:lnTo>
                  <a:lnTo>
                    <a:pt x="440" y="438"/>
                  </a:lnTo>
                  <a:lnTo>
                    <a:pt x="470" y="612"/>
                  </a:lnTo>
                  <a:lnTo>
                    <a:pt x="368" y="648"/>
                  </a:lnTo>
                  <a:lnTo>
                    <a:pt x="0" y="601"/>
                  </a:lnTo>
                  <a:lnTo>
                    <a:pt x="73" y="720"/>
                  </a:lnTo>
                  <a:lnTo>
                    <a:pt x="95" y="802"/>
                  </a:lnTo>
                  <a:lnTo>
                    <a:pt x="200" y="859"/>
                  </a:lnTo>
                  <a:lnTo>
                    <a:pt x="236" y="954"/>
                  </a:lnTo>
                  <a:lnTo>
                    <a:pt x="224" y="1032"/>
                  </a:lnTo>
                  <a:lnTo>
                    <a:pt x="332" y="1044"/>
                  </a:lnTo>
                  <a:lnTo>
                    <a:pt x="350" y="1152"/>
                  </a:lnTo>
                  <a:lnTo>
                    <a:pt x="452" y="1206"/>
                  </a:lnTo>
                  <a:lnTo>
                    <a:pt x="758" y="1188"/>
                  </a:lnTo>
                  <a:lnTo>
                    <a:pt x="872" y="1152"/>
                  </a:lnTo>
                  <a:lnTo>
                    <a:pt x="980" y="1284"/>
                  </a:lnTo>
                  <a:lnTo>
                    <a:pt x="1100" y="1296"/>
                  </a:lnTo>
                  <a:lnTo>
                    <a:pt x="1340" y="1044"/>
                  </a:lnTo>
                  <a:lnTo>
                    <a:pt x="1322" y="924"/>
                  </a:lnTo>
                  <a:lnTo>
                    <a:pt x="1394" y="906"/>
                  </a:lnTo>
                  <a:lnTo>
                    <a:pt x="1496" y="798"/>
                  </a:lnTo>
                  <a:lnTo>
                    <a:pt x="1442" y="630"/>
                  </a:lnTo>
                  <a:lnTo>
                    <a:pt x="1334" y="594"/>
                  </a:lnTo>
                  <a:lnTo>
                    <a:pt x="1196" y="474"/>
                  </a:lnTo>
                  <a:lnTo>
                    <a:pt x="1214" y="240"/>
                  </a:lnTo>
                  <a:lnTo>
                    <a:pt x="1190" y="90"/>
                  </a:lnTo>
                  <a:lnTo>
                    <a:pt x="1106" y="36"/>
                  </a:lnTo>
                  <a:lnTo>
                    <a:pt x="980" y="42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9" name="Freeform 1304">
              <a:extLst>
                <a:ext uri="{FF2B5EF4-FFF2-40B4-BE49-F238E27FC236}">
                  <a16:creationId xmlns:a16="http://schemas.microsoft.com/office/drawing/2014/main" id="{DFF85102-8C5C-48B6-B115-A4765A32C48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10601" y="2704142"/>
              <a:ext cx="391873" cy="382832"/>
            </a:xfrm>
            <a:custGeom>
              <a:avLst/>
              <a:gdLst>
                <a:gd name="T0" fmla="*/ 4248 w 748"/>
                <a:gd name="T1" fmla="*/ 1134 h 674"/>
                <a:gd name="T2" fmla="*/ 3726 w 748"/>
                <a:gd name="T3" fmla="*/ 612 h 674"/>
                <a:gd name="T4" fmla="*/ 3168 w 748"/>
                <a:gd name="T5" fmla="*/ 504 h 674"/>
                <a:gd name="T6" fmla="*/ 2736 w 748"/>
                <a:gd name="T7" fmla="*/ 0 h 674"/>
                <a:gd name="T8" fmla="*/ 2250 w 748"/>
                <a:gd name="T9" fmla="*/ 396 h 674"/>
                <a:gd name="T10" fmla="*/ 1548 w 748"/>
                <a:gd name="T11" fmla="*/ 594 h 674"/>
                <a:gd name="T12" fmla="*/ 810 w 748"/>
                <a:gd name="T13" fmla="*/ 756 h 674"/>
                <a:gd name="T14" fmla="*/ 738 w 748"/>
                <a:gd name="T15" fmla="*/ 1422 h 674"/>
                <a:gd name="T16" fmla="*/ 216 w 748"/>
                <a:gd name="T17" fmla="*/ 1692 h 674"/>
                <a:gd name="T18" fmla="*/ 0 w 748"/>
                <a:gd name="T19" fmla="*/ 2394 h 674"/>
                <a:gd name="T20" fmla="*/ 360 w 748"/>
                <a:gd name="T21" fmla="*/ 2970 h 674"/>
                <a:gd name="T22" fmla="*/ 864 w 748"/>
                <a:gd name="T23" fmla="*/ 3258 h 674"/>
                <a:gd name="T24" fmla="*/ 1458 w 748"/>
                <a:gd name="T25" fmla="*/ 3204 h 674"/>
                <a:gd name="T26" fmla="*/ 1620 w 748"/>
                <a:gd name="T27" fmla="*/ 3780 h 674"/>
                <a:gd name="T28" fmla="*/ 1710 w 748"/>
                <a:gd name="T29" fmla="*/ 4482 h 674"/>
                <a:gd name="T30" fmla="*/ 1980 w 748"/>
                <a:gd name="T31" fmla="*/ 4878 h 674"/>
                <a:gd name="T32" fmla="*/ 2106 w 748"/>
                <a:gd name="T33" fmla="*/ 5508 h 674"/>
                <a:gd name="T34" fmla="*/ 2646 w 748"/>
                <a:gd name="T35" fmla="*/ 5994 h 674"/>
                <a:gd name="T36" fmla="*/ 3078 w 748"/>
                <a:gd name="T37" fmla="*/ 5724 h 674"/>
                <a:gd name="T38" fmla="*/ 3546 w 748"/>
                <a:gd name="T39" fmla="*/ 5508 h 674"/>
                <a:gd name="T40" fmla="*/ 4104 w 748"/>
                <a:gd name="T41" fmla="*/ 5562 h 674"/>
                <a:gd name="T42" fmla="*/ 4410 w 748"/>
                <a:gd name="T43" fmla="*/ 5184 h 674"/>
                <a:gd name="T44" fmla="*/ 4734 w 748"/>
                <a:gd name="T45" fmla="*/ 5580 h 674"/>
                <a:gd name="T46" fmla="*/ 5238 w 748"/>
                <a:gd name="T47" fmla="*/ 5796 h 674"/>
                <a:gd name="T48" fmla="*/ 5922 w 748"/>
                <a:gd name="T49" fmla="*/ 5994 h 674"/>
                <a:gd name="T50" fmla="*/ 6426 w 748"/>
                <a:gd name="T51" fmla="*/ 5364 h 674"/>
                <a:gd name="T52" fmla="*/ 6696 w 748"/>
                <a:gd name="T53" fmla="*/ 4932 h 674"/>
                <a:gd name="T54" fmla="*/ 6624 w 748"/>
                <a:gd name="T55" fmla="*/ 4410 h 674"/>
                <a:gd name="T56" fmla="*/ 6246 w 748"/>
                <a:gd name="T57" fmla="*/ 3996 h 674"/>
                <a:gd name="T58" fmla="*/ 5679 w 748"/>
                <a:gd name="T59" fmla="*/ 3267 h 674"/>
                <a:gd name="T60" fmla="*/ 5058 w 748"/>
                <a:gd name="T61" fmla="*/ 2889 h 674"/>
                <a:gd name="T62" fmla="*/ 4167 w 748"/>
                <a:gd name="T63" fmla="*/ 3789 h 674"/>
                <a:gd name="T64" fmla="*/ 3852 w 748"/>
                <a:gd name="T65" fmla="*/ 3438 h 674"/>
                <a:gd name="T66" fmla="*/ 4086 w 748"/>
                <a:gd name="T67" fmla="*/ 2664 h 674"/>
                <a:gd name="T68" fmla="*/ 3600 w 748"/>
                <a:gd name="T69" fmla="*/ 1998 h 674"/>
                <a:gd name="T70" fmla="*/ 4095 w 748"/>
                <a:gd name="T71" fmla="*/ 1413 h 67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748"/>
                <a:gd name="T109" fmla="*/ 0 h 674"/>
                <a:gd name="T110" fmla="*/ 748 w 748"/>
                <a:gd name="T111" fmla="*/ 674 h 67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748" h="674">
                  <a:moveTo>
                    <a:pt x="455" y="157"/>
                  </a:moveTo>
                  <a:lnTo>
                    <a:pt x="472" y="126"/>
                  </a:lnTo>
                  <a:lnTo>
                    <a:pt x="436" y="104"/>
                  </a:lnTo>
                  <a:lnTo>
                    <a:pt x="414" y="68"/>
                  </a:lnTo>
                  <a:lnTo>
                    <a:pt x="382" y="78"/>
                  </a:lnTo>
                  <a:lnTo>
                    <a:pt x="352" y="56"/>
                  </a:lnTo>
                  <a:lnTo>
                    <a:pt x="330" y="20"/>
                  </a:lnTo>
                  <a:lnTo>
                    <a:pt x="304" y="0"/>
                  </a:lnTo>
                  <a:lnTo>
                    <a:pt x="264" y="14"/>
                  </a:lnTo>
                  <a:lnTo>
                    <a:pt x="250" y="44"/>
                  </a:lnTo>
                  <a:lnTo>
                    <a:pt x="222" y="66"/>
                  </a:lnTo>
                  <a:lnTo>
                    <a:pt x="172" y="66"/>
                  </a:lnTo>
                  <a:lnTo>
                    <a:pt x="132" y="56"/>
                  </a:lnTo>
                  <a:lnTo>
                    <a:pt x="90" y="84"/>
                  </a:lnTo>
                  <a:lnTo>
                    <a:pt x="82" y="120"/>
                  </a:lnTo>
                  <a:lnTo>
                    <a:pt x="82" y="158"/>
                  </a:lnTo>
                  <a:lnTo>
                    <a:pt x="72" y="182"/>
                  </a:lnTo>
                  <a:lnTo>
                    <a:pt x="24" y="188"/>
                  </a:lnTo>
                  <a:lnTo>
                    <a:pt x="4" y="222"/>
                  </a:lnTo>
                  <a:lnTo>
                    <a:pt x="0" y="266"/>
                  </a:lnTo>
                  <a:lnTo>
                    <a:pt x="16" y="312"/>
                  </a:lnTo>
                  <a:lnTo>
                    <a:pt x="40" y="330"/>
                  </a:lnTo>
                  <a:lnTo>
                    <a:pt x="76" y="338"/>
                  </a:lnTo>
                  <a:lnTo>
                    <a:pt x="96" y="362"/>
                  </a:lnTo>
                  <a:lnTo>
                    <a:pt x="136" y="368"/>
                  </a:lnTo>
                  <a:lnTo>
                    <a:pt x="162" y="356"/>
                  </a:lnTo>
                  <a:lnTo>
                    <a:pt x="180" y="384"/>
                  </a:lnTo>
                  <a:lnTo>
                    <a:pt x="180" y="420"/>
                  </a:lnTo>
                  <a:lnTo>
                    <a:pt x="178" y="462"/>
                  </a:lnTo>
                  <a:lnTo>
                    <a:pt x="190" y="498"/>
                  </a:lnTo>
                  <a:lnTo>
                    <a:pt x="222" y="516"/>
                  </a:lnTo>
                  <a:lnTo>
                    <a:pt x="220" y="542"/>
                  </a:lnTo>
                  <a:lnTo>
                    <a:pt x="216" y="584"/>
                  </a:lnTo>
                  <a:lnTo>
                    <a:pt x="234" y="612"/>
                  </a:lnTo>
                  <a:lnTo>
                    <a:pt x="274" y="626"/>
                  </a:lnTo>
                  <a:lnTo>
                    <a:pt x="294" y="666"/>
                  </a:lnTo>
                  <a:lnTo>
                    <a:pt x="318" y="674"/>
                  </a:lnTo>
                  <a:lnTo>
                    <a:pt x="342" y="636"/>
                  </a:lnTo>
                  <a:lnTo>
                    <a:pt x="364" y="612"/>
                  </a:lnTo>
                  <a:lnTo>
                    <a:pt x="394" y="612"/>
                  </a:lnTo>
                  <a:lnTo>
                    <a:pt x="424" y="624"/>
                  </a:lnTo>
                  <a:lnTo>
                    <a:pt x="456" y="618"/>
                  </a:lnTo>
                  <a:lnTo>
                    <a:pt x="468" y="590"/>
                  </a:lnTo>
                  <a:lnTo>
                    <a:pt x="490" y="576"/>
                  </a:lnTo>
                  <a:lnTo>
                    <a:pt x="516" y="576"/>
                  </a:lnTo>
                  <a:lnTo>
                    <a:pt x="526" y="620"/>
                  </a:lnTo>
                  <a:lnTo>
                    <a:pt x="540" y="644"/>
                  </a:lnTo>
                  <a:lnTo>
                    <a:pt x="582" y="644"/>
                  </a:lnTo>
                  <a:lnTo>
                    <a:pt x="616" y="674"/>
                  </a:lnTo>
                  <a:lnTo>
                    <a:pt x="658" y="666"/>
                  </a:lnTo>
                  <a:lnTo>
                    <a:pt x="690" y="638"/>
                  </a:lnTo>
                  <a:lnTo>
                    <a:pt x="714" y="596"/>
                  </a:lnTo>
                  <a:lnTo>
                    <a:pt x="700" y="564"/>
                  </a:lnTo>
                  <a:lnTo>
                    <a:pt x="744" y="548"/>
                  </a:lnTo>
                  <a:lnTo>
                    <a:pt x="748" y="523"/>
                  </a:lnTo>
                  <a:lnTo>
                    <a:pt x="736" y="490"/>
                  </a:lnTo>
                  <a:lnTo>
                    <a:pt x="701" y="471"/>
                  </a:lnTo>
                  <a:lnTo>
                    <a:pt x="694" y="444"/>
                  </a:lnTo>
                  <a:lnTo>
                    <a:pt x="672" y="408"/>
                  </a:lnTo>
                  <a:lnTo>
                    <a:pt x="631" y="363"/>
                  </a:lnTo>
                  <a:lnTo>
                    <a:pt x="589" y="360"/>
                  </a:lnTo>
                  <a:lnTo>
                    <a:pt x="562" y="321"/>
                  </a:lnTo>
                  <a:lnTo>
                    <a:pt x="550" y="376"/>
                  </a:lnTo>
                  <a:lnTo>
                    <a:pt x="463" y="421"/>
                  </a:lnTo>
                  <a:lnTo>
                    <a:pt x="425" y="417"/>
                  </a:lnTo>
                  <a:lnTo>
                    <a:pt x="428" y="382"/>
                  </a:lnTo>
                  <a:lnTo>
                    <a:pt x="454" y="344"/>
                  </a:lnTo>
                  <a:lnTo>
                    <a:pt x="454" y="296"/>
                  </a:lnTo>
                  <a:lnTo>
                    <a:pt x="418" y="266"/>
                  </a:lnTo>
                  <a:lnTo>
                    <a:pt x="400" y="222"/>
                  </a:lnTo>
                  <a:lnTo>
                    <a:pt x="436" y="182"/>
                  </a:lnTo>
                  <a:lnTo>
                    <a:pt x="455" y="157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0" name="Freeform 1305">
              <a:extLst>
                <a:ext uri="{FF2B5EF4-FFF2-40B4-BE49-F238E27FC236}">
                  <a16:creationId xmlns:a16="http://schemas.microsoft.com/office/drawing/2014/main" id="{4E987986-CCCC-4170-A2AD-BD5E03F3D75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197440" y="3153999"/>
              <a:ext cx="348914" cy="174944"/>
            </a:xfrm>
            <a:custGeom>
              <a:avLst/>
              <a:gdLst>
                <a:gd name="T0" fmla="*/ 11988 w 333"/>
                <a:gd name="T1" fmla="*/ 1188 h 154"/>
                <a:gd name="T2" fmla="*/ 11772 w 333"/>
                <a:gd name="T3" fmla="*/ 684 h 154"/>
                <a:gd name="T4" fmla="*/ 11124 w 333"/>
                <a:gd name="T5" fmla="*/ 216 h 154"/>
                <a:gd name="T6" fmla="*/ 10440 w 333"/>
                <a:gd name="T7" fmla="*/ 0 h 154"/>
                <a:gd name="T8" fmla="*/ 9684 w 333"/>
                <a:gd name="T9" fmla="*/ 0 h 154"/>
                <a:gd name="T10" fmla="*/ 9072 w 333"/>
                <a:gd name="T11" fmla="*/ 252 h 154"/>
                <a:gd name="T12" fmla="*/ 8532 w 333"/>
                <a:gd name="T13" fmla="*/ 1080 h 154"/>
                <a:gd name="T14" fmla="*/ 8064 w 333"/>
                <a:gd name="T15" fmla="*/ 792 h 154"/>
                <a:gd name="T16" fmla="*/ 7524 w 333"/>
                <a:gd name="T17" fmla="*/ 324 h 154"/>
                <a:gd name="T18" fmla="*/ 6876 w 333"/>
                <a:gd name="T19" fmla="*/ 0 h 154"/>
                <a:gd name="T20" fmla="*/ 6228 w 333"/>
                <a:gd name="T21" fmla="*/ 0 h 154"/>
                <a:gd name="T22" fmla="*/ 5616 w 333"/>
                <a:gd name="T23" fmla="*/ 144 h 154"/>
                <a:gd name="T24" fmla="*/ 5400 w 333"/>
                <a:gd name="T25" fmla="*/ 972 h 154"/>
                <a:gd name="T26" fmla="*/ 4932 w 333"/>
                <a:gd name="T27" fmla="*/ 1188 h 154"/>
                <a:gd name="T28" fmla="*/ 4536 w 333"/>
                <a:gd name="T29" fmla="*/ 648 h 154"/>
                <a:gd name="T30" fmla="*/ 4068 w 333"/>
                <a:gd name="T31" fmla="*/ 432 h 154"/>
                <a:gd name="T32" fmla="*/ 3240 w 333"/>
                <a:gd name="T33" fmla="*/ 216 h 154"/>
                <a:gd name="T34" fmla="*/ 2376 w 333"/>
                <a:gd name="T35" fmla="*/ 216 h 154"/>
                <a:gd name="T36" fmla="*/ 1692 w 333"/>
                <a:gd name="T37" fmla="*/ 792 h 154"/>
                <a:gd name="T38" fmla="*/ 1044 w 333"/>
                <a:gd name="T39" fmla="*/ 1080 h 154"/>
                <a:gd name="T40" fmla="*/ 324 w 333"/>
                <a:gd name="T41" fmla="*/ 1656 h 154"/>
                <a:gd name="T42" fmla="*/ 0 w 333"/>
                <a:gd name="T43" fmla="*/ 2520 h 154"/>
                <a:gd name="T44" fmla="*/ 216 w 333"/>
                <a:gd name="T45" fmla="*/ 3348 h 154"/>
                <a:gd name="T46" fmla="*/ 936 w 333"/>
                <a:gd name="T47" fmla="*/ 3672 h 154"/>
                <a:gd name="T48" fmla="*/ 972 w 333"/>
                <a:gd name="T49" fmla="*/ 4104 h 154"/>
                <a:gd name="T50" fmla="*/ 1512 w 333"/>
                <a:gd name="T51" fmla="*/ 4464 h 154"/>
                <a:gd name="T52" fmla="*/ 2592 w 333"/>
                <a:gd name="T53" fmla="*/ 4752 h 154"/>
                <a:gd name="T54" fmla="*/ 3528 w 333"/>
                <a:gd name="T55" fmla="*/ 4248 h 154"/>
                <a:gd name="T56" fmla="*/ 4212 w 333"/>
                <a:gd name="T57" fmla="*/ 4104 h 154"/>
                <a:gd name="T58" fmla="*/ 4392 w 333"/>
                <a:gd name="T59" fmla="*/ 4752 h 154"/>
                <a:gd name="T60" fmla="*/ 4968 w 333"/>
                <a:gd name="T61" fmla="*/ 5544 h 154"/>
                <a:gd name="T62" fmla="*/ 6048 w 333"/>
                <a:gd name="T63" fmla="*/ 5508 h 154"/>
                <a:gd name="T64" fmla="*/ 7344 w 333"/>
                <a:gd name="T65" fmla="*/ 5112 h 154"/>
                <a:gd name="T66" fmla="*/ 7992 w 333"/>
                <a:gd name="T67" fmla="*/ 3924 h 154"/>
                <a:gd name="T68" fmla="*/ 8316 w 333"/>
                <a:gd name="T69" fmla="*/ 3168 h 154"/>
                <a:gd name="T70" fmla="*/ 8928 w 333"/>
                <a:gd name="T71" fmla="*/ 3024 h 154"/>
                <a:gd name="T72" fmla="*/ 9360 w 333"/>
                <a:gd name="T73" fmla="*/ 2808 h 154"/>
                <a:gd name="T74" fmla="*/ 9936 w 333"/>
                <a:gd name="T75" fmla="*/ 2304 h 154"/>
                <a:gd name="T76" fmla="*/ 10656 w 333"/>
                <a:gd name="T77" fmla="*/ 2700 h 154"/>
                <a:gd name="T78" fmla="*/ 11196 w 333"/>
                <a:gd name="T79" fmla="*/ 2376 h 154"/>
                <a:gd name="T80" fmla="*/ 11736 w 333"/>
                <a:gd name="T81" fmla="*/ 1836 h 154"/>
                <a:gd name="T82" fmla="*/ 11988 w 333"/>
                <a:gd name="T83" fmla="*/ 1188 h 15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333"/>
                <a:gd name="T127" fmla="*/ 0 h 154"/>
                <a:gd name="T128" fmla="*/ 333 w 333"/>
                <a:gd name="T129" fmla="*/ 154 h 15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333" h="154">
                  <a:moveTo>
                    <a:pt x="333" y="33"/>
                  </a:moveTo>
                  <a:lnTo>
                    <a:pt x="327" y="19"/>
                  </a:lnTo>
                  <a:lnTo>
                    <a:pt x="309" y="6"/>
                  </a:lnTo>
                  <a:lnTo>
                    <a:pt x="290" y="0"/>
                  </a:lnTo>
                  <a:lnTo>
                    <a:pt x="269" y="0"/>
                  </a:lnTo>
                  <a:lnTo>
                    <a:pt x="252" y="7"/>
                  </a:lnTo>
                  <a:lnTo>
                    <a:pt x="237" y="30"/>
                  </a:lnTo>
                  <a:lnTo>
                    <a:pt x="224" y="22"/>
                  </a:lnTo>
                  <a:lnTo>
                    <a:pt x="209" y="9"/>
                  </a:lnTo>
                  <a:lnTo>
                    <a:pt x="191" y="0"/>
                  </a:lnTo>
                  <a:lnTo>
                    <a:pt x="173" y="0"/>
                  </a:lnTo>
                  <a:lnTo>
                    <a:pt x="156" y="4"/>
                  </a:lnTo>
                  <a:lnTo>
                    <a:pt x="150" y="27"/>
                  </a:lnTo>
                  <a:lnTo>
                    <a:pt x="137" y="33"/>
                  </a:lnTo>
                  <a:lnTo>
                    <a:pt x="126" y="18"/>
                  </a:lnTo>
                  <a:lnTo>
                    <a:pt x="113" y="12"/>
                  </a:lnTo>
                  <a:lnTo>
                    <a:pt x="90" y="6"/>
                  </a:lnTo>
                  <a:lnTo>
                    <a:pt x="66" y="6"/>
                  </a:lnTo>
                  <a:lnTo>
                    <a:pt x="47" y="22"/>
                  </a:lnTo>
                  <a:lnTo>
                    <a:pt x="29" y="30"/>
                  </a:lnTo>
                  <a:lnTo>
                    <a:pt x="9" y="46"/>
                  </a:lnTo>
                  <a:lnTo>
                    <a:pt x="0" y="70"/>
                  </a:lnTo>
                  <a:lnTo>
                    <a:pt x="6" y="93"/>
                  </a:lnTo>
                  <a:lnTo>
                    <a:pt x="26" y="102"/>
                  </a:lnTo>
                  <a:lnTo>
                    <a:pt x="27" y="114"/>
                  </a:lnTo>
                  <a:lnTo>
                    <a:pt x="42" y="124"/>
                  </a:lnTo>
                  <a:lnTo>
                    <a:pt x="72" y="132"/>
                  </a:lnTo>
                  <a:lnTo>
                    <a:pt x="98" y="118"/>
                  </a:lnTo>
                  <a:lnTo>
                    <a:pt x="117" y="114"/>
                  </a:lnTo>
                  <a:lnTo>
                    <a:pt x="122" y="132"/>
                  </a:lnTo>
                  <a:lnTo>
                    <a:pt x="138" y="154"/>
                  </a:lnTo>
                  <a:lnTo>
                    <a:pt x="168" y="153"/>
                  </a:lnTo>
                  <a:lnTo>
                    <a:pt x="204" y="142"/>
                  </a:lnTo>
                  <a:lnTo>
                    <a:pt x="222" y="109"/>
                  </a:lnTo>
                  <a:lnTo>
                    <a:pt x="231" y="88"/>
                  </a:lnTo>
                  <a:lnTo>
                    <a:pt x="248" y="84"/>
                  </a:lnTo>
                  <a:lnTo>
                    <a:pt x="260" y="78"/>
                  </a:lnTo>
                  <a:lnTo>
                    <a:pt x="276" y="64"/>
                  </a:lnTo>
                  <a:lnTo>
                    <a:pt x="296" y="75"/>
                  </a:lnTo>
                  <a:lnTo>
                    <a:pt x="311" y="66"/>
                  </a:lnTo>
                  <a:lnTo>
                    <a:pt x="326" y="51"/>
                  </a:lnTo>
                  <a:lnTo>
                    <a:pt x="333" y="3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1" name="Freeform 1306">
              <a:extLst>
                <a:ext uri="{FF2B5EF4-FFF2-40B4-BE49-F238E27FC236}">
                  <a16:creationId xmlns:a16="http://schemas.microsoft.com/office/drawing/2014/main" id="{9BF5BED4-2198-4C3B-8284-0C073E62BB7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974899" y="3179559"/>
              <a:ext cx="759297" cy="986996"/>
            </a:xfrm>
            <a:custGeom>
              <a:avLst/>
              <a:gdLst>
                <a:gd name="T0" fmla="*/ 1308 w 4348"/>
                <a:gd name="T1" fmla="*/ 621 h 5213"/>
                <a:gd name="T2" fmla="*/ 996 w 4348"/>
                <a:gd name="T3" fmla="*/ 855 h 5213"/>
                <a:gd name="T4" fmla="*/ 444 w 4348"/>
                <a:gd name="T5" fmla="*/ 1131 h 5213"/>
                <a:gd name="T6" fmla="*/ 136 w 4348"/>
                <a:gd name="T7" fmla="*/ 1504 h 5213"/>
                <a:gd name="T8" fmla="*/ 363 w 4348"/>
                <a:gd name="T9" fmla="*/ 1801 h 5213"/>
                <a:gd name="T10" fmla="*/ 513 w 4348"/>
                <a:gd name="T11" fmla="*/ 1996 h 5213"/>
                <a:gd name="T12" fmla="*/ 255 w 4348"/>
                <a:gd name="T13" fmla="*/ 2138 h 5213"/>
                <a:gd name="T14" fmla="*/ 30 w 4348"/>
                <a:gd name="T15" fmla="*/ 2299 h 5213"/>
                <a:gd name="T16" fmla="*/ 19 w 4348"/>
                <a:gd name="T17" fmla="*/ 2585 h 5213"/>
                <a:gd name="T18" fmla="*/ 151 w 4348"/>
                <a:gd name="T19" fmla="*/ 2821 h 5213"/>
                <a:gd name="T20" fmla="*/ 310 w 4348"/>
                <a:gd name="T21" fmla="*/ 3052 h 5213"/>
                <a:gd name="T22" fmla="*/ 482 w 4348"/>
                <a:gd name="T23" fmla="*/ 3321 h 5213"/>
                <a:gd name="T24" fmla="*/ 819 w 4348"/>
                <a:gd name="T25" fmla="*/ 3455 h 5213"/>
                <a:gd name="T26" fmla="*/ 783 w 4348"/>
                <a:gd name="T27" fmla="*/ 3825 h 5213"/>
                <a:gd name="T28" fmla="*/ 654 w 4348"/>
                <a:gd name="T29" fmla="*/ 4029 h 5213"/>
                <a:gd name="T30" fmla="*/ 719 w 4348"/>
                <a:gd name="T31" fmla="*/ 4269 h 5213"/>
                <a:gd name="T32" fmla="*/ 903 w 4348"/>
                <a:gd name="T33" fmla="*/ 4258 h 5213"/>
                <a:gd name="T34" fmla="*/ 996 w 4348"/>
                <a:gd name="T35" fmla="*/ 4469 h 5213"/>
                <a:gd name="T36" fmla="*/ 1085 w 4348"/>
                <a:gd name="T37" fmla="*/ 4725 h 5213"/>
                <a:gd name="T38" fmla="*/ 1224 w 4348"/>
                <a:gd name="T39" fmla="*/ 5062 h 5213"/>
                <a:gd name="T40" fmla="*/ 1436 w 4348"/>
                <a:gd name="T41" fmla="*/ 5152 h 5213"/>
                <a:gd name="T42" fmla="*/ 1801 w 4348"/>
                <a:gd name="T43" fmla="*/ 5194 h 5213"/>
                <a:gd name="T44" fmla="*/ 2169 w 4348"/>
                <a:gd name="T45" fmla="*/ 5106 h 5213"/>
                <a:gd name="T46" fmla="*/ 2168 w 4348"/>
                <a:gd name="T47" fmla="*/ 4909 h 5213"/>
                <a:gd name="T48" fmla="*/ 2311 w 4348"/>
                <a:gd name="T49" fmla="*/ 4753 h 5213"/>
                <a:gd name="T50" fmla="*/ 2394 w 4348"/>
                <a:gd name="T51" fmla="*/ 4549 h 5213"/>
                <a:gd name="T52" fmla="*/ 2507 w 4348"/>
                <a:gd name="T53" fmla="*/ 4422 h 5213"/>
                <a:gd name="T54" fmla="*/ 2650 w 4348"/>
                <a:gd name="T55" fmla="*/ 4365 h 5213"/>
                <a:gd name="T56" fmla="*/ 2479 w 4348"/>
                <a:gd name="T57" fmla="*/ 4242 h 5213"/>
                <a:gd name="T58" fmla="*/ 2403 w 4348"/>
                <a:gd name="T59" fmla="*/ 4066 h 5213"/>
                <a:gd name="T60" fmla="*/ 2097 w 4348"/>
                <a:gd name="T61" fmla="*/ 4068 h 5213"/>
                <a:gd name="T62" fmla="*/ 1830 w 4348"/>
                <a:gd name="T63" fmla="*/ 3846 h 5213"/>
                <a:gd name="T64" fmla="*/ 1961 w 4348"/>
                <a:gd name="T65" fmla="*/ 3739 h 5213"/>
                <a:gd name="T66" fmla="*/ 1971 w 4348"/>
                <a:gd name="T67" fmla="*/ 3461 h 5213"/>
                <a:gd name="T68" fmla="*/ 2112 w 4348"/>
                <a:gd name="T69" fmla="*/ 3273 h 5213"/>
                <a:gd name="T70" fmla="*/ 2012 w 4348"/>
                <a:gd name="T71" fmla="*/ 2892 h 5213"/>
                <a:gd name="T72" fmla="*/ 1800 w 4348"/>
                <a:gd name="T73" fmla="*/ 2808 h 5213"/>
                <a:gd name="T74" fmla="*/ 2043 w 4348"/>
                <a:gd name="T75" fmla="*/ 2626 h 5213"/>
                <a:gd name="T76" fmla="*/ 2112 w 4348"/>
                <a:gd name="T77" fmla="*/ 2391 h 5213"/>
                <a:gd name="T78" fmla="*/ 2629 w 4348"/>
                <a:gd name="T79" fmla="*/ 2054 h 5213"/>
                <a:gd name="T80" fmla="*/ 2863 w 4348"/>
                <a:gd name="T81" fmla="*/ 1904 h 5213"/>
                <a:gd name="T82" fmla="*/ 3061 w 4348"/>
                <a:gd name="T83" fmla="*/ 1656 h 5213"/>
                <a:gd name="T84" fmla="*/ 3268 w 4348"/>
                <a:gd name="T85" fmla="*/ 1678 h 5213"/>
                <a:gd name="T86" fmla="*/ 3412 w 4348"/>
                <a:gd name="T87" fmla="*/ 1789 h 5213"/>
                <a:gd name="T88" fmla="*/ 3752 w 4348"/>
                <a:gd name="T89" fmla="*/ 1908 h 5213"/>
                <a:gd name="T90" fmla="*/ 3931 w 4348"/>
                <a:gd name="T91" fmla="*/ 1575 h 5213"/>
                <a:gd name="T92" fmla="*/ 4058 w 4348"/>
                <a:gd name="T93" fmla="*/ 1093 h 5213"/>
                <a:gd name="T94" fmla="*/ 4189 w 4348"/>
                <a:gd name="T95" fmla="*/ 760 h 5213"/>
                <a:gd name="T96" fmla="*/ 3392 w 4348"/>
                <a:gd name="T97" fmla="*/ 534 h 5213"/>
                <a:gd name="T98" fmla="*/ 3275 w 4348"/>
                <a:gd name="T99" fmla="*/ 324 h 5213"/>
                <a:gd name="T100" fmla="*/ 2897 w 4348"/>
                <a:gd name="T101" fmla="*/ 138 h 5213"/>
                <a:gd name="T102" fmla="*/ 2375 w 4348"/>
                <a:gd name="T103" fmla="*/ 189 h 5213"/>
                <a:gd name="T104" fmla="*/ 2183 w 4348"/>
                <a:gd name="T105" fmla="*/ 142 h 5213"/>
                <a:gd name="T106" fmla="*/ 2008 w 4348"/>
                <a:gd name="T107" fmla="*/ 535 h 5213"/>
                <a:gd name="T108" fmla="*/ 1529 w 4348"/>
                <a:gd name="T109" fmla="*/ 400 h 521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4348"/>
                <a:gd name="T166" fmla="*/ 0 h 5213"/>
                <a:gd name="T167" fmla="*/ 4348 w 4348"/>
                <a:gd name="T168" fmla="*/ 5213 h 5213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4348" h="5213">
                  <a:moveTo>
                    <a:pt x="1529" y="400"/>
                  </a:moveTo>
                  <a:lnTo>
                    <a:pt x="1308" y="621"/>
                  </a:lnTo>
                  <a:lnTo>
                    <a:pt x="1140" y="765"/>
                  </a:lnTo>
                  <a:lnTo>
                    <a:pt x="996" y="855"/>
                  </a:lnTo>
                  <a:lnTo>
                    <a:pt x="708" y="963"/>
                  </a:lnTo>
                  <a:lnTo>
                    <a:pt x="444" y="1131"/>
                  </a:lnTo>
                  <a:lnTo>
                    <a:pt x="264" y="1323"/>
                  </a:lnTo>
                  <a:lnTo>
                    <a:pt x="136" y="1504"/>
                  </a:lnTo>
                  <a:lnTo>
                    <a:pt x="174" y="1642"/>
                  </a:lnTo>
                  <a:lnTo>
                    <a:pt x="363" y="1801"/>
                  </a:lnTo>
                  <a:lnTo>
                    <a:pt x="456" y="1905"/>
                  </a:lnTo>
                  <a:lnTo>
                    <a:pt x="513" y="1996"/>
                  </a:lnTo>
                  <a:lnTo>
                    <a:pt x="406" y="2152"/>
                  </a:lnTo>
                  <a:lnTo>
                    <a:pt x="255" y="2138"/>
                  </a:lnTo>
                  <a:lnTo>
                    <a:pt x="99" y="2170"/>
                  </a:lnTo>
                  <a:lnTo>
                    <a:pt x="30" y="2299"/>
                  </a:lnTo>
                  <a:lnTo>
                    <a:pt x="0" y="2455"/>
                  </a:lnTo>
                  <a:lnTo>
                    <a:pt x="19" y="2585"/>
                  </a:lnTo>
                  <a:lnTo>
                    <a:pt x="66" y="2709"/>
                  </a:lnTo>
                  <a:lnTo>
                    <a:pt x="151" y="2821"/>
                  </a:lnTo>
                  <a:lnTo>
                    <a:pt x="261" y="2897"/>
                  </a:lnTo>
                  <a:lnTo>
                    <a:pt x="310" y="3052"/>
                  </a:lnTo>
                  <a:lnTo>
                    <a:pt x="315" y="3215"/>
                  </a:lnTo>
                  <a:lnTo>
                    <a:pt x="482" y="3321"/>
                  </a:lnTo>
                  <a:lnTo>
                    <a:pt x="710" y="3346"/>
                  </a:lnTo>
                  <a:lnTo>
                    <a:pt x="819" y="3455"/>
                  </a:lnTo>
                  <a:lnTo>
                    <a:pt x="819" y="3643"/>
                  </a:lnTo>
                  <a:lnTo>
                    <a:pt x="783" y="3825"/>
                  </a:lnTo>
                  <a:lnTo>
                    <a:pt x="647" y="3919"/>
                  </a:lnTo>
                  <a:lnTo>
                    <a:pt x="654" y="4029"/>
                  </a:lnTo>
                  <a:lnTo>
                    <a:pt x="661" y="4201"/>
                  </a:lnTo>
                  <a:lnTo>
                    <a:pt x="719" y="4269"/>
                  </a:lnTo>
                  <a:lnTo>
                    <a:pt x="816" y="4245"/>
                  </a:lnTo>
                  <a:lnTo>
                    <a:pt x="903" y="4258"/>
                  </a:lnTo>
                  <a:lnTo>
                    <a:pt x="1002" y="4273"/>
                  </a:lnTo>
                  <a:lnTo>
                    <a:pt x="996" y="4469"/>
                  </a:lnTo>
                  <a:lnTo>
                    <a:pt x="1018" y="4613"/>
                  </a:lnTo>
                  <a:lnTo>
                    <a:pt x="1085" y="4725"/>
                  </a:lnTo>
                  <a:lnTo>
                    <a:pt x="1108" y="4991"/>
                  </a:lnTo>
                  <a:lnTo>
                    <a:pt x="1224" y="5062"/>
                  </a:lnTo>
                  <a:lnTo>
                    <a:pt x="1336" y="5029"/>
                  </a:lnTo>
                  <a:lnTo>
                    <a:pt x="1436" y="5152"/>
                  </a:lnTo>
                  <a:lnTo>
                    <a:pt x="1566" y="5213"/>
                  </a:lnTo>
                  <a:lnTo>
                    <a:pt x="1801" y="5194"/>
                  </a:lnTo>
                  <a:lnTo>
                    <a:pt x="1956" y="5156"/>
                  </a:lnTo>
                  <a:lnTo>
                    <a:pt x="2169" y="5106"/>
                  </a:lnTo>
                  <a:lnTo>
                    <a:pt x="2201" y="5049"/>
                  </a:lnTo>
                  <a:lnTo>
                    <a:pt x="2168" y="4909"/>
                  </a:lnTo>
                  <a:lnTo>
                    <a:pt x="2217" y="4802"/>
                  </a:lnTo>
                  <a:lnTo>
                    <a:pt x="2311" y="4753"/>
                  </a:lnTo>
                  <a:lnTo>
                    <a:pt x="2381" y="4656"/>
                  </a:lnTo>
                  <a:lnTo>
                    <a:pt x="2394" y="4549"/>
                  </a:lnTo>
                  <a:lnTo>
                    <a:pt x="2418" y="4463"/>
                  </a:lnTo>
                  <a:lnTo>
                    <a:pt x="2507" y="4422"/>
                  </a:lnTo>
                  <a:lnTo>
                    <a:pt x="2588" y="4422"/>
                  </a:lnTo>
                  <a:lnTo>
                    <a:pt x="2650" y="4365"/>
                  </a:lnTo>
                  <a:lnTo>
                    <a:pt x="2617" y="4250"/>
                  </a:lnTo>
                  <a:lnTo>
                    <a:pt x="2479" y="4242"/>
                  </a:lnTo>
                  <a:lnTo>
                    <a:pt x="2471" y="4129"/>
                  </a:lnTo>
                  <a:lnTo>
                    <a:pt x="2403" y="4066"/>
                  </a:lnTo>
                  <a:lnTo>
                    <a:pt x="2263" y="4101"/>
                  </a:lnTo>
                  <a:lnTo>
                    <a:pt x="2097" y="4068"/>
                  </a:lnTo>
                  <a:lnTo>
                    <a:pt x="1935" y="4022"/>
                  </a:lnTo>
                  <a:lnTo>
                    <a:pt x="1830" y="3846"/>
                  </a:lnTo>
                  <a:lnTo>
                    <a:pt x="1860" y="3777"/>
                  </a:lnTo>
                  <a:lnTo>
                    <a:pt x="1961" y="3739"/>
                  </a:lnTo>
                  <a:lnTo>
                    <a:pt x="1989" y="3649"/>
                  </a:lnTo>
                  <a:lnTo>
                    <a:pt x="1971" y="3461"/>
                  </a:lnTo>
                  <a:lnTo>
                    <a:pt x="2046" y="3345"/>
                  </a:lnTo>
                  <a:lnTo>
                    <a:pt x="2112" y="3273"/>
                  </a:lnTo>
                  <a:lnTo>
                    <a:pt x="2074" y="2945"/>
                  </a:lnTo>
                  <a:lnTo>
                    <a:pt x="2012" y="2892"/>
                  </a:lnTo>
                  <a:lnTo>
                    <a:pt x="1866" y="2889"/>
                  </a:lnTo>
                  <a:lnTo>
                    <a:pt x="1800" y="2808"/>
                  </a:lnTo>
                  <a:lnTo>
                    <a:pt x="1863" y="2677"/>
                  </a:lnTo>
                  <a:lnTo>
                    <a:pt x="2043" y="2626"/>
                  </a:lnTo>
                  <a:lnTo>
                    <a:pt x="2082" y="2493"/>
                  </a:lnTo>
                  <a:lnTo>
                    <a:pt x="2112" y="2391"/>
                  </a:lnTo>
                  <a:lnTo>
                    <a:pt x="2393" y="2226"/>
                  </a:lnTo>
                  <a:lnTo>
                    <a:pt x="2629" y="2054"/>
                  </a:lnTo>
                  <a:lnTo>
                    <a:pt x="2713" y="1917"/>
                  </a:lnTo>
                  <a:lnTo>
                    <a:pt x="2863" y="1904"/>
                  </a:lnTo>
                  <a:lnTo>
                    <a:pt x="3022" y="1736"/>
                  </a:lnTo>
                  <a:lnTo>
                    <a:pt x="3061" y="1656"/>
                  </a:lnTo>
                  <a:lnTo>
                    <a:pt x="3186" y="1613"/>
                  </a:lnTo>
                  <a:lnTo>
                    <a:pt x="3268" y="1678"/>
                  </a:lnTo>
                  <a:lnTo>
                    <a:pt x="3284" y="1794"/>
                  </a:lnTo>
                  <a:lnTo>
                    <a:pt x="3412" y="1789"/>
                  </a:lnTo>
                  <a:lnTo>
                    <a:pt x="3625" y="1935"/>
                  </a:lnTo>
                  <a:lnTo>
                    <a:pt x="3752" y="1908"/>
                  </a:lnTo>
                  <a:lnTo>
                    <a:pt x="3883" y="1825"/>
                  </a:lnTo>
                  <a:lnTo>
                    <a:pt x="3931" y="1575"/>
                  </a:lnTo>
                  <a:lnTo>
                    <a:pt x="3876" y="1346"/>
                  </a:lnTo>
                  <a:lnTo>
                    <a:pt x="4058" y="1093"/>
                  </a:lnTo>
                  <a:lnTo>
                    <a:pt x="4348" y="909"/>
                  </a:lnTo>
                  <a:lnTo>
                    <a:pt x="4189" y="760"/>
                  </a:lnTo>
                  <a:lnTo>
                    <a:pt x="3680" y="498"/>
                  </a:lnTo>
                  <a:lnTo>
                    <a:pt x="3392" y="534"/>
                  </a:lnTo>
                  <a:lnTo>
                    <a:pt x="3380" y="394"/>
                  </a:lnTo>
                  <a:lnTo>
                    <a:pt x="3275" y="324"/>
                  </a:lnTo>
                  <a:lnTo>
                    <a:pt x="3155" y="129"/>
                  </a:lnTo>
                  <a:lnTo>
                    <a:pt x="2897" y="138"/>
                  </a:lnTo>
                  <a:lnTo>
                    <a:pt x="2593" y="345"/>
                  </a:lnTo>
                  <a:lnTo>
                    <a:pt x="2375" y="189"/>
                  </a:lnTo>
                  <a:lnTo>
                    <a:pt x="2339" y="0"/>
                  </a:lnTo>
                  <a:lnTo>
                    <a:pt x="2183" y="142"/>
                  </a:lnTo>
                  <a:lnTo>
                    <a:pt x="2163" y="418"/>
                  </a:lnTo>
                  <a:lnTo>
                    <a:pt x="2008" y="535"/>
                  </a:lnTo>
                  <a:lnTo>
                    <a:pt x="1642" y="518"/>
                  </a:lnTo>
                  <a:lnTo>
                    <a:pt x="1529" y="40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2" name="Freeform 1307">
              <a:extLst>
                <a:ext uri="{FF2B5EF4-FFF2-40B4-BE49-F238E27FC236}">
                  <a16:creationId xmlns:a16="http://schemas.microsoft.com/office/drawing/2014/main" id="{B05F3F41-52FE-44C0-9522-B234760FF7D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281263" y="3328943"/>
              <a:ext cx="906862" cy="871692"/>
            </a:xfrm>
            <a:custGeom>
              <a:avLst/>
              <a:gdLst>
                <a:gd name="T0" fmla="*/ 1986 w 5193"/>
                <a:gd name="T1" fmla="*/ 414 h 4604"/>
                <a:gd name="T2" fmla="*/ 1746 w 5193"/>
                <a:gd name="T3" fmla="*/ 342 h 4604"/>
                <a:gd name="T4" fmla="*/ 1548 w 5193"/>
                <a:gd name="T5" fmla="*/ 138 h 4604"/>
                <a:gd name="T6" fmla="*/ 1026 w 5193"/>
                <a:gd name="T7" fmla="*/ 0 h 4604"/>
                <a:gd name="T8" fmla="*/ 918 w 5193"/>
                <a:gd name="T9" fmla="*/ 192 h 4604"/>
                <a:gd name="T10" fmla="*/ 558 w 5193"/>
                <a:gd name="T11" fmla="*/ 426 h 4604"/>
                <a:gd name="T12" fmla="*/ 162 w 5193"/>
                <a:gd name="T13" fmla="*/ 912 h 4604"/>
                <a:gd name="T14" fmla="*/ 78 w 5193"/>
                <a:gd name="T15" fmla="*/ 1290 h 4604"/>
                <a:gd name="T16" fmla="*/ 6 w 5193"/>
                <a:gd name="T17" fmla="*/ 1584 h 4604"/>
                <a:gd name="T18" fmla="*/ 360 w 5193"/>
                <a:gd name="T19" fmla="*/ 1800 h 4604"/>
                <a:gd name="T20" fmla="*/ 576 w 5193"/>
                <a:gd name="T21" fmla="*/ 1710 h 4604"/>
                <a:gd name="T22" fmla="*/ 600 w 5193"/>
                <a:gd name="T23" fmla="*/ 1938 h 4604"/>
                <a:gd name="T24" fmla="*/ 708 w 5193"/>
                <a:gd name="T25" fmla="*/ 2280 h 4604"/>
                <a:gd name="T26" fmla="*/ 612 w 5193"/>
                <a:gd name="T27" fmla="*/ 2639 h 4604"/>
                <a:gd name="T28" fmla="*/ 774 w 5193"/>
                <a:gd name="T29" fmla="*/ 2879 h 4604"/>
                <a:gd name="T30" fmla="*/ 1242 w 5193"/>
                <a:gd name="T31" fmla="*/ 2891 h 4604"/>
                <a:gd name="T32" fmla="*/ 1440 w 5193"/>
                <a:gd name="T33" fmla="*/ 3077 h 4604"/>
                <a:gd name="T34" fmla="*/ 1446 w 5193"/>
                <a:gd name="T35" fmla="*/ 3383 h 4604"/>
                <a:gd name="T36" fmla="*/ 1320 w 5193"/>
                <a:gd name="T37" fmla="*/ 3899 h 4604"/>
                <a:gd name="T38" fmla="*/ 1692 w 5193"/>
                <a:gd name="T39" fmla="*/ 4115 h 4604"/>
                <a:gd name="T40" fmla="*/ 1788 w 5193"/>
                <a:gd name="T41" fmla="*/ 4295 h 4604"/>
                <a:gd name="T42" fmla="*/ 2106 w 5193"/>
                <a:gd name="T43" fmla="*/ 4535 h 4604"/>
                <a:gd name="T44" fmla="*/ 2487 w 5193"/>
                <a:gd name="T45" fmla="*/ 4340 h 4604"/>
                <a:gd name="T46" fmla="*/ 2682 w 5193"/>
                <a:gd name="T47" fmla="*/ 4079 h 4604"/>
                <a:gd name="T48" fmla="*/ 2700 w 5193"/>
                <a:gd name="T49" fmla="*/ 3779 h 4604"/>
                <a:gd name="T50" fmla="*/ 2955 w 5193"/>
                <a:gd name="T51" fmla="*/ 3704 h 4604"/>
                <a:gd name="T52" fmla="*/ 3168 w 5193"/>
                <a:gd name="T53" fmla="*/ 3920 h 4604"/>
                <a:gd name="T54" fmla="*/ 3186 w 5193"/>
                <a:gd name="T55" fmla="*/ 4301 h 4604"/>
                <a:gd name="T56" fmla="*/ 3474 w 5193"/>
                <a:gd name="T57" fmla="*/ 4352 h 4604"/>
                <a:gd name="T58" fmla="*/ 3552 w 5193"/>
                <a:gd name="T59" fmla="*/ 4193 h 4604"/>
                <a:gd name="T60" fmla="*/ 3696 w 5193"/>
                <a:gd name="T61" fmla="*/ 4157 h 4604"/>
                <a:gd name="T62" fmla="*/ 3807 w 5193"/>
                <a:gd name="T63" fmla="*/ 3980 h 4604"/>
                <a:gd name="T64" fmla="*/ 4215 w 5193"/>
                <a:gd name="T65" fmla="*/ 4070 h 4604"/>
                <a:gd name="T66" fmla="*/ 4338 w 5193"/>
                <a:gd name="T67" fmla="*/ 4391 h 4604"/>
                <a:gd name="T68" fmla="*/ 4590 w 5193"/>
                <a:gd name="T69" fmla="*/ 4601 h 4604"/>
                <a:gd name="T70" fmla="*/ 4818 w 5193"/>
                <a:gd name="T71" fmla="*/ 4604 h 4604"/>
                <a:gd name="T72" fmla="*/ 5031 w 5193"/>
                <a:gd name="T73" fmla="*/ 4511 h 4604"/>
                <a:gd name="T74" fmla="*/ 5193 w 5193"/>
                <a:gd name="T75" fmla="*/ 4271 h 4604"/>
                <a:gd name="T76" fmla="*/ 5058 w 5193"/>
                <a:gd name="T77" fmla="*/ 3935 h 4604"/>
                <a:gd name="T78" fmla="*/ 4968 w 5193"/>
                <a:gd name="T79" fmla="*/ 3683 h 4604"/>
                <a:gd name="T80" fmla="*/ 4794 w 5193"/>
                <a:gd name="T81" fmla="*/ 3455 h 4604"/>
                <a:gd name="T82" fmla="*/ 4635 w 5193"/>
                <a:gd name="T83" fmla="*/ 3413 h 4604"/>
                <a:gd name="T84" fmla="*/ 4755 w 5193"/>
                <a:gd name="T85" fmla="*/ 3035 h 4604"/>
                <a:gd name="T86" fmla="*/ 4791 w 5193"/>
                <a:gd name="T87" fmla="*/ 2666 h 4604"/>
                <a:gd name="T88" fmla="*/ 4452 w 5193"/>
                <a:gd name="T89" fmla="*/ 2531 h 4604"/>
                <a:gd name="T90" fmla="*/ 4284 w 5193"/>
                <a:gd name="T91" fmla="*/ 2268 h 4604"/>
                <a:gd name="T92" fmla="*/ 4122 w 5193"/>
                <a:gd name="T93" fmla="*/ 2031 h 4604"/>
                <a:gd name="T94" fmla="*/ 3990 w 5193"/>
                <a:gd name="T95" fmla="*/ 1797 h 4604"/>
                <a:gd name="T96" fmla="*/ 4002 w 5193"/>
                <a:gd name="T97" fmla="*/ 1512 h 4604"/>
                <a:gd name="T98" fmla="*/ 4230 w 5193"/>
                <a:gd name="T99" fmla="*/ 1350 h 4604"/>
                <a:gd name="T100" fmla="*/ 4485 w 5193"/>
                <a:gd name="T101" fmla="*/ 1209 h 4604"/>
                <a:gd name="T102" fmla="*/ 4332 w 5193"/>
                <a:gd name="T103" fmla="*/ 1011 h 4604"/>
                <a:gd name="T104" fmla="*/ 4108 w 5193"/>
                <a:gd name="T105" fmla="*/ 716 h 4604"/>
                <a:gd name="T106" fmla="*/ 3444 w 5193"/>
                <a:gd name="T107" fmla="*/ 516 h 4604"/>
                <a:gd name="T108" fmla="*/ 2976 w 5193"/>
                <a:gd name="T109" fmla="*/ 576 h 4604"/>
                <a:gd name="T110" fmla="*/ 2610 w 5193"/>
                <a:gd name="T111" fmla="*/ 750 h 4604"/>
                <a:gd name="T112" fmla="*/ 2352 w 5193"/>
                <a:gd name="T113" fmla="*/ 591 h 4604"/>
                <a:gd name="T114" fmla="*/ 2136 w 5193"/>
                <a:gd name="T115" fmla="*/ 339 h 460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5193"/>
                <a:gd name="T175" fmla="*/ 0 h 4604"/>
                <a:gd name="T176" fmla="*/ 5193 w 5193"/>
                <a:gd name="T177" fmla="*/ 4604 h 460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5193" h="4604">
                  <a:moveTo>
                    <a:pt x="2070" y="270"/>
                  </a:moveTo>
                  <a:lnTo>
                    <a:pt x="1986" y="414"/>
                  </a:lnTo>
                  <a:lnTo>
                    <a:pt x="1800" y="414"/>
                  </a:lnTo>
                  <a:lnTo>
                    <a:pt x="1746" y="342"/>
                  </a:lnTo>
                  <a:lnTo>
                    <a:pt x="1716" y="198"/>
                  </a:lnTo>
                  <a:lnTo>
                    <a:pt x="1548" y="138"/>
                  </a:lnTo>
                  <a:lnTo>
                    <a:pt x="1458" y="18"/>
                  </a:lnTo>
                  <a:lnTo>
                    <a:pt x="1026" y="0"/>
                  </a:lnTo>
                  <a:lnTo>
                    <a:pt x="906" y="72"/>
                  </a:lnTo>
                  <a:lnTo>
                    <a:pt x="918" y="192"/>
                  </a:lnTo>
                  <a:lnTo>
                    <a:pt x="720" y="234"/>
                  </a:lnTo>
                  <a:lnTo>
                    <a:pt x="558" y="426"/>
                  </a:lnTo>
                  <a:lnTo>
                    <a:pt x="342" y="666"/>
                  </a:lnTo>
                  <a:lnTo>
                    <a:pt x="162" y="912"/>
                  </a:lnTo>
                  <a:lnTo>
                    <a:pt x="0" y="1134"/>
                  </a:lnTo>
                  <a:lnTo>
                    <a:pt x="78" y="1290"/>
                  </a:lnTo>
                  <a:lnTo>
                    <a:pt x="108" y="1452"/>
                  </a:lnTo>
                  <a:lnTo>
                    <a:pt x="6" y="1584"/>
                  </a:lnTo>
                  <a:lnTo>
                    <a:pt x="168" y="1818"/>
                  </a:lnTo>
                  <a:lnTo>
                    <a:pt x="360" y="1800"/>
                  </a:lnTo>
                  <a:lnTo>
                    <a:pt x="486" y="1656"/>
                  </a:lnTo>
                  <a:lnTo>
                    <a:pt x="576" y="1710"/>
                  </a:lnTo>
                  <a:lnTo>
                    <a:pt x="528" y="1884"/>
                  </a:lnTo>
                  <a:lnTo>
                    <a:pt x="600" y="1938"/>
                  </a:lnTo>
                  <a:lnTo>
                    <a:pt x="720" y="2100"/>
                  </a:lnTo>
                  <a:lnTo>
                    <a:pt x="708" y="2280"/>
                  </a:lnTo>
                  <a:lnTo>
                    <a:pt x="582" y="2339"/>
                  </a:lnTo>
                  <a:lnTo>
                    <a:pt x="612" y="2639"/>
                  </a:lnTo>
                  <a:lnTo>
                    <a:pt x="690" y="2729"/>
                  </a:lnTo>
                  <a:lnTo>
                    <a:pt x="774" y="2879"/>
                  </a:lnTo>
                  <a:lnTo>
                    <a:pt x="996" y="2909"/>
                  </a:lnTo>
                  <a:lnTo>
                    <a:pt x="1242" y="2891"/>
                  </a:lnTo>
                  <a:lnTo>
                    <a:pt x="1302" y="3005"/>
                  </a:lnTo>
                  <a:lnTo>
                    <a:pt x="1440" y="3077"/>
                  </a:lnTo>
                  <a:lnTo>
                    <a:pt x="1410" y="3251"/>
                  </a:lnTo>
                  <a:lnTo>
                    <a:pt x="1446" y="3383"/>
                  </a:lnTo>
                  <a:lnTo>
                    <a:pt x="1284" y="3647"/>
                  </a:lnTo>
                  <a:lnTo>
                    <a:pt x="1320" y="3899"/>
                  </a:lnTo>
                  <a:lnTo>
                    <a:pt x="1548" y="3953"/>
                  </a:lnTo>
                  <a:lnTo>
                    <a:pt x="1692" y="4115"/>
                  </a:lnTo>
                  <a:lnTo>
                    <a:pt x="1698" y="4229"/>
                  </a:lnTo>
                  <a:lnTo>
                    <a:pt x="1788" y="4295"/>
                  </a:lnTo>
                  <a:lnTo>
                    <a:pt x="1842" y="4445"/>
                  </a:lnTo>
                  <a:lnTo>
                    <a:pt x="2106" y="4535"/>
                  </a:lnTo>
                  <a:lnTo>
                    <a:pt x="2268" y="4475"/>
                  </a:lnTo>
                  <a:lnTo>
                    <a:pt x="2487" y="4340"/>
                  </a:lnTo>
                  <a:lnTo>
                    <a:pt x="2520" y="4151"/>
                  </a:lnTo>
                  <a:lnTo>
                    <a:pt x="2682" y="4079"/>
                  </a:lnTo>
                  <a:lnTo>
                    <a:pt x="2682" y="3899"/>
                  </a:lnTo>
                  <a:lnTo>
                    <a:pt x="2700" y="3779"/>
                  </a:lnTo>
                  <a:lnTo>
                    <a:pt x="2790" y="3707"/>
                  </a:lnTo>
                  <a:lnTo>
                    <a:pt x="2955" y="3704"/>
                  </a:lnTo>
                  <a:lnTo>
                    <a:pt x="3018" y="3740"/>
                  </a:lnTo>
                  <a:lnTo>
                    <a:pt x="3168" y="3920"/>
                  </a:lnTo>
                  <a:lnTo>
                    <a:pt x="3156" y="4043"/>
                  </a:lnTo>
                  <a:lnTo>
                    <a:pt x="3186" y="4301"/>
                  </a:lnTo>
                  <a:lnTo>
                    <a:pt x="3258" y="4355"/>
                  </a:lnTo>
                  <a:lnTo>
                    <a:pt x="3474" y="4352"/>
                  </a:lnTo>
                  <a:lnTo>
                    <a:pt x="3528" y="4295"/>
                  </a:lnTo>
                  <a:lnTo>
                    <a:pt x="3552" y="4193"/>
                  </a:lnTo>
                  <a:lnTo>
                    <a:pt x="3642" y="4187"/>
                  </a:lnTo>
                  <a:lnTo>
                    <a:pt x="3696" y="4157"/>
                  </a:lnTo>
                  <a:lnTo>
                    <a:pt x="3747" y="4079"/>
                  </a:lnTo>
                  <a:lnTo>
                    <a:pt x="3807" y="3980"/>
                  </a:lnTo>
                  <a:lnTo>
                    <a:pt x="4146" y="3977"/>
                  </a:lnTo>
                  <a:lnTo>
                    <a:pt x="4215" y="4070"/>
                  </a:lnTo>
                  <a:lnTo>
                    <a:pt x="4248" y="4271"/>
                  </a:lnTo>
                  <a:lnTo>
                    <a:pt x="4338" y="4391"/>
                  </a:lnTo>
                  <a:lnTo>
                    <a:pt x="4482" y="4553"/>
                  </a:lnTo>
                  <a:lnTo>
                    <a:pt x="4590" y="4601"/>
                  </a:lnTo>
                  <a:lnTo>
                    <a:pt x="4686" y="4547"/>
                  </a:lnTo>
                  <a:lnTo>
                    <a:pt x="4818" y="4604"/>
                  </a:lnTo>
                  <a:lnTo>
                    <a:pt x="4932" y="4586"/>
                  </a:lnTo>
                  <a:lnTo>
                    <a:pt x="5031" y="4511"/>
                  </a:lnTo>
                  <a:lnTo>
                    <a:pt x="5136" y="4427"/>
                  </a:lnTo>
                  <a:lnTo>
                    <a:pt x="5193" y="4271"/>
                  </a:lnTo>
                  <a:lnTo>
                    <a:pt x="5082" y="4205"/>
                  </a:lnTo>
                  <a:lnTo>
                    <a:pt x="5058" y="3935"/>
                  </a:lnTo>
                  <a:lnTo>
                    <a:pt x="4992" y="3827"/>
                  </a:lnTo>
                  <a:lnTo>
                    <a:pt x="4968" y="3683"/>
                  </a:lnTo>
                  <a:lnTo>
                    <a:pt x="4974" y="3485"/>
                  </a:lnTo>
                  <a:lnTo>
                    <a:pt x="4794" y="3455"/>
                  </a:lnTo>
                  <a:lnTo>
                    <a:pt x="4689" y="3479"/>
                  </a:lnTo>
                  <a:lnTo>
                    <a:pt x="4635" y="3413"/>
                  </a:lnTo>
                  <a:lnTo>
                    <a:pt x="4620" y="3128"/>
                  </a:lnTo>
                  <a:lnTo>
                    <a:pt x="4755" y="3035"/>
                  </a:lnTo>
                  <a:lnTo>
                    <a:pt x="4791" y="2858"/>
                  </a:lnTo>
                  <a:lnTo>
                    <a:pt x="4791" y="2666"/>
                  </a:lnTo>
                  <a:lnTo>
                    <a:pt x="4680" y="2555"/>
                  </a:lnTo>
                  <a:lnTo>
                    <a:pt x="4452" y="2531"/>
                  </a:lnTo>
                  <a:lnTo>
                    <a:pt x="4287" y="2426"/>
                  </a:lnTo>
                  <a:lnTo>
                    <a:pt x="4284" y="2268"/>
                  </a:lnTo>
                  <a:lnTo>
                    <a:pt x="4233" y="2109"/>
                  </a:lnTo>
                  <a:lnTo>
                    <a:pt x="4122" y="2031"/>
                  </a:lnTo>
                  <a:lnTo>
                    <a:pt x="4035" y="1914"/>
                  </a:lnTo>
                  <a:lnTo>
                    <a:pt x="3990" y="1797"/>
                  </a:lnTo>
                  <a:lnTo>
                    <a:pt x="3972" y="1659"/>
                  </a:lnTo>
                  <a:lnTo>
                    <a:pt x="4002" y="1512"/>
                  </a:lnTo>
                  <a:lnTo>
                    <a:pt x="4071" y="1380"/>
                  </a:lnTo>
                  <a:lnTo>
                    <a:pt x="4230" y="1350"/>
                  </a:lnTo>
                  <a:lnTo>
                    <a:pt x="4377" y="1362"/>
                  </a:lnTo>
                  <a:lnTo>
                    <a:pt x="4485" y="1209"/>
                  </a:lnTo>
                  <a:lnTo>
                    <a:pt x="4431" y="1122"/>
                  </a:lnTo>
                  <a:lnTo>
                    <a:pt x="4332" y="1011"/>
                  </a:lnTo>
                  <a:lnTo>
                    <a:pt x="4143" y="849"/>
                  </a:lnTo>
                  <a:lnTo>
                    <a:pt x="4108" y="716"/>
                  </a:lnTo>
                  <a:lnTo>
                    <a:pt x="3654" y="540"/>
                  </a:lnTo>
                  <a:lnTo>
                    <a:pt x="3444" y="516"/>
                  </a:lnTo>
                  <a:lnTo>
                    <a:pt x="3222" y="522"/>
                  </a:lnTo>
                  <a:lnTo>
                    <a:pt x="2976" y="576"/>
                  </a:lnTo>
                  <a:lnTo>
                    <a:pt x="2808" y="720"/>
                  </a:lnTo>
                  <a:lnTo>
                    <a:pt x="2610" y="750"/>
                  </a:lnTo>
                  <a:lnTo>
                    <a:pt x="2469" y="708"/>
                  </a:lnTo>
                  <a:lnTo>
                    <a:pt x="2352" y="591"/>
                  </a:lnTo>
                  <a:lnTo>
                    <a:pt x="2250" y="399"/>
                  </a:lnTo>
                  <a:lnTo>
                    <a:pt x="2136" y="339"/>
                  </a:lnTo>
                  <a:lnTo>
                    <a:pt x="2070" y="27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4" name="Freeform 1309">
              <a:extLst>
                <a:ext uri="{FF2B5EF4-FFF2-40B4-BE49-F238E27FC236}">
                  <a16:creationId xmlns:a16="http://schemas.microsoft.com/office/drawing/2014/main" id="{A19BD2A9-CF1C-40A6-A373-D75D3045E07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960231" y="3787888"/>
              <a:ext cx="157692" cy="229472"/>
            </a:xfrm>
            <a:custGeom>
              <a:avLst/>
              <a:gdLst>
                <a:gd name="T0" fmla="*/ 396 w 903"/>
                <a:gd name="T1" fmla="*/ 0 h 1212"/>
                <a:gd name="T2" fmla="*/ 168 w 903"/>
                <a:gd name="T3" fmla="*/ 240 h 1212"/>
                <a:gd name="T4" fmla="*/ 24 w 903"/>
                <a:gd name="T5" fmla="*/ 432 h 1212"/>
                <a:gd name="T6" fmla="*/ 0 w 903"/>
                <a:gd name="T7" fmla="*/ 690 h 1212"/>
                <a:gd name="T8" fmla="*/ 60 w 903"/>
                <a:gd name="T9" fmla="*/ 996 h 1212"/>
                <a:gd name="T10" fmla="*/ 204 w 903"/>
                <a:gd name="T11" fmla="*/ 1116 h 1212"/>
                <a:gd name="T12" fmla="*/ 384 w 903"/>
                <a:gd name="T13" fmla="*/ 1170 h 1212"/>
                <a:gd name="T14" fmla="*/ 576 w 903"/>
                <a:gd name="T15" fmla="*/ 1212 h 1212"/>
                <a:gd name="T16" fmla="*/ 708 w 903"/>
                <a:gd name="T17" fmla="*/ 1170 h 1212"/>
                <a:gd name="T18" fmla="*/ 803 w 903"/>
                <a:gd name="T19" fmla="*/ 1058 h 1212"/>
                <a:gd name="T20" fmla="*/ 747 w 903"/>
                <a:gd name="T21" fmla="*/ 986 h 1212"/>
                <a:gd name="T22" fmla="*/ 732 w 903"/>
                <a:gd name="T23" fmla="*/ 706 h 1212"/>
                <a:gd name="T24" fmla="*/ 868 w 903"/>
                <a:gd name="T25" fmla="*/ 611 h 1212"/>
                <a:gd name="T26" fmla="*/ 903 w 903"/>
                <a:gd name="T27" fmla="*/ 434 h 1212"/>
                <a:gd name="T28" fmla="*/ 903 w 903"/>
                <a:gd name="T29" fmla="*/ 241 h 1212"/>
                <a:gd name="T30" fmla="*/ 790 w 903"/>
                <a:gd name="T31" fmla="*/ 131 h 1212"/>
                <a:gd name="T32" fmla="*/ 569 w 903"/>
                <a:gd name="T33" fmla="*/ 108 h 1212"/>
                <a:gd name="T34" fmla="*/ 396 w 903"/>
                <a:gd name="T35" fmla="*/ 0 h 12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903"/>
                <a:gd name="T55" fmla="*/ 0 h 1212"/>
                <a:gd name="T56" fmla="*/ 903 w 903"/>
                <a:gd name="T57" fmla="*/ 1212 h 121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903" h="1212">
                  <a:moveTo>
                    <a:pt x="396" y="0"/>
                  </a:moveTo>
                  <a:lnTo>
                    <a:pt x="168" y="240"/>
                  </a:lnTo>
                  <a:lnTo>
                    <a:pt x="24" y="432"/>
                  </a:lnTo>
                  <a:lnTo>
                    <a:pt x="0" y="690"/>
                  </a:lnTo>
                  <a:lnTo>
                    <a:pt x="60" y="996"/>
                  </a:lnTo>
                  <a:lnTo>
                    <a:pt x="204" y="1116"/>
                  </a:lnTo>
                  <a:lnTo>
                    <a:pt x="384" y="1170"/>
                  </a:lnTo>
                  <a:lnTo>
                    <a:pt x="576" y="1212"/>
                  </a:lnTo>
                  <a:lnTo>
                    <a:pt x="708" y="1170"/>
                  </a:lnTo>
                  <a:lnTo>
                    <a:pt x="803" y="1058"/>
                  </a:lnTo>
                  <a:lnTo>
                    <a:pt x="747" y="986"/>
                  </a:lnTo>
                  <a:lnTo>
                    <a:pt x="732" y="706"/>
                  </a:lnTo>
                  <a:lnTo>
                    <a:pt x="868" y="611"/>
                  </a:lnTo>
                  <a:lnTo>
                    <a:pt x="903" y="434"/>
                  </a:lnTo>
                  <a:lnTo>
                    <a:pt x="903" y="241"/>
                  </a:lnTo>
                  <a:lnTo>
                    <a:pt x="790" y="131"/>
                  </a:lnTo>
                  <a:lnTo>
                    <a:pt x="569" y="108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rgbClr val="00206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5" name="Freeform 1310">
              <a:extLst>
                <a:ext uri="{FF2B5EF4-FFF2-40B4-BE49-F238E27FC236}">
                  <a16:creationId xmlns:a16="http://schemas.microsoft.com/office/drawing/2014/main" id="{E6210934-98BF-4C80-A92A-F7ED43556AD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98859" y="4151219"/>
              <a:ext cx="257406" cy="316945"/>
            </a:xfrm>
            <a:custGeom>
              <a:avLst/>
              <a:gdLst>
                <a:gd name="T0" fmla="*/ 625 w 1474"/>
                <a:gd name="T1" fmla="*/ 165 h 1674"/>
                <a:gd name="T2" fmla="*/ 601 w 1474"/>
                <a:gd name="T3" fmla="*/ 330 h 1674"/>
                <a:gd name="T4" fmla="*/ 480 w 1474"/>
                <a:gd name="T5" fmla="*/ 348 h 1674"/>
                <a:gd name="T6" fmla="*/ 444 w 1474"/>
                <a:gd name="T7" fmla="*/ 294 h 1674"/>
                <a:gd name="T8" fmla="*/ 310 w 1474"/>
                <a:gd name="T9" fmla="*/ 318 h 1674"/>
                <a:gd name="T10" fmla="*/ 160 w 1474"/>
                <a:gd name="T11" fmla="*/ 516 h 1674"/>
                <a:gd name="T12" fmla="*/ 52 w 1474"/>
                <a:gd name="T13" fmla="*/ 588 h 1674"/>
                <a:gd name="T14" fmla="*/ 76 w 1474"/>
                <a:gd name="T15" fmla="*/ 747 h 1674"/>
                <a:gd name="T16" fmla="*/ 220 w 1474"/>
                <a:gd name="T17" fmla="*/ 852 h 1674"/>
                <a:gd name="T18" fmla="*/ 160 w 1474"/>
                <a:gd name="T19" fmla="*/ 984 h 1674"/>
                <a:gd name="T20" fmla="*/ 228 w 1474"/>
                <a:gd name="T21" fmla="*/ 1248 h 1674"/>
                <a:gd name="T22" fmla="*/ 184 w 1474"/>
                <a:gd name="T23" fmla="*/ 1338 h 1674"/>
                <a:gd name="T24" fmla="*/ 46 w 1474"/>
                <a:gd name="T25" fmla="*/ 1359 h 1674"/>
                <a:gd name="T26" fmla="*/ 0 w 1474"/>
                <a:gd name="T27" fmla="*/ 1515 h 1674"/>
                <a:gd name="T28" fmla="*/ 46 w 1474"/>
                <a:gd name="T29" fmla="*/ 1674 h 1674"/>
                <a:gd name="T30" fmla="*/ 325 w 1474"/>
                <a:gd name="T31" fmla="*/ 1590 h 1674"/>
                <a:gd name="T32" fmla="*/ 472 w 1474"/>
                <a:gd name="T33" fmla="*/ 1596 h 1674"/>
                <a:gd name="T34" fmla="*/ 634 w 1474"/>
                <a:gd name="T35" fmla="*/ 1596 h 1674"/>
                <a:gd name="T36" fmla="*/ 588 w 1474"/>
                <a:gd name="T37" fmla="*/ 1431 h 1674"/>
                <a:gd name="T38" fmla="*/ 682 w 1474"/>
                <a:gd name="T39" fmla="*/ 1302 h 1674"/>
                <a:gd name="T40" fmla="*/ 826 w 1474"/>
                <a:gd name="T41" fmla="*/ 1338 h 1674"/>
                <a:gd name="T42" fmla="*/ 861 w 1474"/>
                <a:gd name="T43" fmla="*/ 1434 h 1674"/>
                <a:gd name="T44" fmla="*/ 1078 w 1474"/>
                <a:gd name="T45" fmla="*/ 1248 h 1674"/>
                <a:gd name="T46" fmla="*/ 1120 w 1474"/>
                <a:gd name="T47" fmla="*/ 1038 h 1674"/>
                <a:gd name="T48" fmla="*/ 1192 w 1474"/>
                <a:gd name="T49" fmla="*/ 876 h 1674"/>
                <a:gd name="T50" fmla="*/ 1320 w 1474"/>
                <a:gd name="T51" fmla="*/ 731 h 1674"/>
                <a:gd name="T52" fmla="*/ 1426 w 1474"/>
                <a:gd name="T53" fmla="*/ 654 h 1674"/>
                <a:gd name="T54" fmla="*/ 1474 w 1474"/>
                <a:gd name="T55" fmla="*/ 534 h 1674"/>
                <a:gd name="T56" fmla="*/ 1384 w 1474"/>
                <a:gd name="T57" fmla="*/ 462 h 1674"/>
                <a:gd name="T58" fmla="*/ 1398 w 1474"/>
                <a:gd name="T59" fmla="*/ 333 h 1674"/>
                <a:gd name="T60" fmla="*/ 1369 w 1474"/>
                <a:gd name="T61" fmla="*/ 246 h 1674"/>
                <a:gd name="T62" fmla="*/ 1192 w 1474"/>
                <a:gd name="T63" fmla="*/ 63 h 1674"/>
                <a:gd name="T64" fmla="*/ 1060 w 1474"/>
                <a:gd name="T65" fmla="*/ 0 h 1674"/>
                <a:gd name="T66" fmla="*/ 886 w 1474"/>
                <a:gd name="T67" fmla="*/ 24 h 1674"/>
                <a:gd name="T68" fmla="*/ 754 w 1474"/>
                <a:gd name="T69" fmla="*/ 84 h 1674"/>
                <a:gd name="T70" fmla="*/ 625 w 1474"/>
                <a:gd name="T71" fmla="*/ 165 h 167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474"/>
                <a:gd name="T109" fmla="*/ 0 h 1674"/>
                <a:gd name="T110" fmla="*/ 1474 w 1474"/>
                <a:gd name="T111" fmla="*/ 1674 h 167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474" h="1674">
                  <a:moveTo>
                    <a:pt x="625" y="165"/>
                  </a:moveTo>
                  <a:lnTo>
                    <a:pt x="601" y="330"/>
                  </a:lnTo>
                  <a:lnTo>
                    <a:pt x="480" y="348"/>
                  </a:lnTo>
                  <a:lnTo>
                    <a:pt x="444" y="294"/>
                  </a:lnTo>
                  <a:lnTo>
                    <a:pt x="310" y="318"/>
                  </a:lnTo>
                  <a:lnTo>
                    <a:pt x="160" y="516"/>
                  </a:lnTo>
                  <a:lnTo>
                    <a:pt x="52" y="588"/>
                  </a:lnTo>
                  <a:lnTo>
                    <a:pt x="76" y="747"/>
                  </a:lnTo>
                  <a:lnTo>
                    <a:pt x="220" y="852"/>
                  </a:lnTo>
                  <a:lnTo>
                    <a:pt x="160" y="984"/>
                  </a:lnTo>
                  <a:lnTo>
                    <a:pt x="228" y="1248"/>
                  </a:lnTo>
                  <a:lnTo>
                    <a:pt x="184" y="1338"/>
                  </a:lnTo>
                  <a:lnTo>
                    <a:pt x="46" y="1359"/>
                  </a:lnTo>
                  <a:lnTo>
                    <a:pt x="0" y="1515"/>
                  </a:lnTo>
                  <a:lnTo>
                    <a:pt x="46" y="1674"/>
                  </a:lnTo>
                  <a:lnTo>
                    <a:pt x="325" y="1590"/>
                  </a:lnTo>
                  <a:lnTo>
                    <a:pt x="472" y="1596"/>
                  </a:lnTo>
                  <a:lnTo>
                    <a:pt x="634" y="1596"/>
                  </a:lnTo>
                  <a:lnTo>
                    <a:pt x="588" y="1431"/>
                  </a:lnTo>
                  <a:lnTo>
                    <a:pt x="682" y="1302"/>
                  </a:lnTo>
                  <a:lnTo>
                    <a:pt x="826" y="1338"/>
                  </a:lnTo>
                  <a:lnTo>
                    <a:pt x="861" y="1434"/>
                  </a:lnTo>
                  <a:lnTo>
                    <a:pt x="1078" y="1248"/>
                  </a:lnTo>
                  <a:lnTo>
                    <a:pt x="1120" y="1038"/>
                  </a:lnTo>
                  <a:lnTo>
                    <a:pt x="1192" y="876"/>
                  </a:lnTo>
                  <a:lnTo>
                    <a:pt x="1320" y="731"/>
                  </a:lnTo>
                  <a:lnTo>
                    <a:pt x="1426" y="654"/>
                  </a:lnTo>
                  <a:lnTo>
                    <a:pt x="1474" y="534"/>
                  </a:lnTo>
                  <a:lnTo>
                    <a:pt x="1384" y="462"/>
                  </a:lnTo>
                  <a:lnTo>
                    <a:pt x="1398" y="333"/>
                  </a:lnTo>
                  <a:lnTo>
                    <a:pt x="1369" y="246"/>
                  </a:lnTo>
                  <a:lnTo>
                    <a:pt x="1192" y="63"/>
                  </a:lnTo>
                  <a:lnTo>
                    <a:pt x="1060" y="0"/>
                  </a:lnTo>
                  <a:lnTo>
                    <a:pt x="886" y="24"/>
                  </a:lnTo>
                  <a:lnTo>
                    <a:pt x="754" y="84"/>
                  </a:lnTo>
                  <a:lnTo>
                    <a:pt x="625" y="165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9" name="Freeform 1314">
              <a:extLst>
                <a:ext uri="{FF2B5EF4-FFF2-40B4-BE49-F238E27FC236}">
                  <a16:creationId xmlns:a16="http://schemas.microsoft.com/office/drawing/2014/main" id="{69120A91-FBA4-4D2C-8375-B9B76E20292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47861" y="4030234"/>
              <a:ext cx="883809" cy="702428"/>
            </a:xfrm>
            <a:custGeom>
              <a:avLst/>
              <a:gdLst>
                <a:gd name="T0" fmla="*/ 889 w 5061"/>
                <a:gd name="T1" fmla="*/ 740 h 3710"/>
                <a:gd name="T2" fmla="*/ 576 w 5061"/>
                <a:gd name="T3" fmla="*/ 754 h 3710"/>
                <a:gd name="T4" fmla="*/ 402 w 5061"/>
                <a:gd name="T5" fmla="*/ 814 h 3710"/>
                <a:gd name="T6" fmla="*/ 510 w 5061"/>
                <a:gd name="T7" fmla="*/ 1030 h 3710"/>
                <a:gd name="T8" fmla="*/ 672 w 5061"/>
                <a:gd name="T9" fmla="*/ 1174 h 3710"/>
                <a:gd name="T10" fmla="*/ 810 w 5061"/>
                <a:gd name="T11" fmla="*/ 1444 h 3710"/>
                <a:gd name="T12" fmla="*/ 792 w 5061"/>
                <a:gd name="T13" fmla="*/ 1714 h 3710"/>
                <a:gd name="T14" fmla="*/ 648 w 5061"/>
                <a:gd name="T15" fmla="*/ 1966 h 3710"/>
                <a:gd name="T16" fmla="*/ 342 w 5061"/>
                <a:gd name="T17" fmla="*/ 2092 h 3710"/>
                <a:gd name="T18" fmla="*/ 216 w 5061"/>
                <a:gd name="T19" fmla="*/ 2272 h 3710"/>
                <a:gd name="T20" fmla="*/ 276 w 5061"/>
                <a:gd name="T21" fmla="*/ 2554 h 3710"/>
                <a:gd name="T22" fmla="*/ 150 w 5061"/>
                <a:gd name="T23" fmla="*/ 2716 h 3710"/>
                <a:gd name="T24" fmla="*/ 0 w 5061"/>
                <a:gd name="T25" fmla="*/ 2896 h 3710"/>
                <a:gd name="T26" fmla="*/ 179 w 5061"/>
                <a:gd name="T27" fmla="*/ 3173 h 3710"/>
                <a:gd name="T28" fmla="*/ 395 w 5061"/>
                <a:gd name="T29" fmla="*/ 3377 h 3710"/>
                <a:gd name="T30" fmla="*/ 593 w 5061"/>
                <a:gd name="T31" fmla="*/ 3602 h 3710"/>
                <a:gd name="T32" fmla="*/ 866 w 5061"/>
                <a:gd name="T33" fmla="*/ 3439 h 3710"/>
                <a:gd name="T34" fmla="*/ 1212 w 5061"/>
                <a:gd name="T35" fmla="*/ 3116 h 3710"/>
                <a:gd name="T36" fmla="*/ 1518 w 5061"/>
                <a:gd name="T37" fmla="*/ 2932 h 3710"/>
                <a:gd name="T38" fmla="*/ 1950 w 5061"/>
                <a:gd name="T39" fmla="*/ 3224 h 3710"/>
                <a:gd name="T40" fmla="*/ 2130 w 5061"/>
                <a:gd name="T41" fmla="*/ 3308 h 3710"/>
                <a:gd name="T42" fmla="*/ 2235 w 5061"/>
                <a:gd name="T43" fmla="*/ 3602 h 3710"/>
                <a:gd name="T44" fmla="*/ 2574 w 5061"/>
                <a:gd name="T45" fmla="*/ 3705 h 3710"/>
                <a:gd name="T46" fmla="*/ 2703 w 5061"/>
                <a:gd name="T47" fmla="*/ 3547 h 3710"/>
                <a:gd name="T48" fmla="*/ 3211 w 5061"/>
                <a:gd name="T49" fmla="*/ 3705 h 3710"/>
                <a:gd name="T50" fmla="*/ 3446 w 5061"/>
                <a:gd name="T51" fmla="*/ 3664 h 3710"/>
                <a:gd name="T52" fmla="*/ 3599 w 5061"/>
                <a:gd name="T53" fmla="*/ 3418 h 3710"/>
                <a:gd name="T54" fmla="*/ 3863 w 5061"/>
                <a:gd name="T55" fmla="*/ 3553 h 3710"/>
                <a:gd name="T56" fmla="*/ 4070 w 5061"/>
                <a:gd name="T57" fmla="*/ 3556 h 3710"/>
                <a:gd name="T58" fmla="*/ 4115 w 5061"/>
                <a:gd name="T59" fmla="*/ 3349 h 3710"/>
                <a:gd name="T60" fmla="*/ 4286 w 5061"/>
                <a:gd name="T61" fmla="*/ 3260 h 3710"/>
                <a:gd name="T62" fmla="*/ 4142 w 5061"/>
                <a:gd name="T63" fmla="*/ 2903 h 3710"/>
                <a:gd name="T64" fmla="*/ 4160 w 5061"/>
                <a:gd name="T65" fmla="*/ 2360 h 3710"/>
                <a:gd name="T66" fmla="*/ 4176 w 5061"/>
                <a:gd name="T67" fmla="*/ 2032 h 3710"/>
                <a:gd name="T68" fmla="*/ 4232 w 5061"/>
                <a:gd name="T69" fmla="*/ 1693 h 3710"/>
                <a:gd name="T70" fmla="*/ 4488 w 5061"/>
                <a:gd name="T71" fmla="*/ 1546 h 3710"/>
                <a:gd name="T72" fmla="*/ 4734 w 5061"/>
                <a:gd name="T73" fmla="*/ 1438 h 3710"/>
                <a:gd name="T74" fmla="*/ 4980 w 5061"/>
                <a:gd name="T75" fmla="*/ 1234 h 3710"/>
                <a:gd name="T76" fmla="*/ 5058 w 5061"/>
                <a:gd name="T77" fmla="*/ 1063 h 3710"/>
                <a:gd name="T78" fmla="*/ 4985 w 5061"/>
                <a:gd name="T79" fmla="*/ 815 h 3710"/>
                <a:gd name="T80" fmla="*/ 4818 w 5061"/>
                <a:gd name="T81" fmla="*/ 703 h 3710"/>
                <a:gd name="T82" fmla="*/ 4454 w 5061"/>
                <a:gd name="T83" fmla="*/ 659 h 3710"/>
                <a:gd name="T84" fmla="*/ 4238 w 5061"/>
                <a:gd name="T85" fmla="*/ 569 h 3710"/>
                <a:gd name="T86" fmla="*/ 3978 w 5061"/>
                <a:gd name="T87" fmla="*/ 882 h 3710"/>
                <a:gd name="T88" fmla="*/ 3730 w 5061"/>
                <a:gd name="T89" fmla="*/ 843 h 3710"/>
                <a:gd name="T90" fmla="*/ 3530 w 5061"/>
                <a:gd name="T91" fmla="*/ 851 h 3710"/>
                <a:gd name="T92" fmla="*/ 3294 w 5061"/>
                <a:gd name="T93" fmla="*/ 567 h 3710"/>
                <a:gd name="T94" fmla="*/ 3193 w 5061"/>
                <a:gd name="T95" fmla="*/ 273 h 3710"/>
                <a:gd name="T96" fmla="*/ 2744 w 5061"/>
                <a:gd name="T97" fmla="*/ 452 h 3710"/>
                <a:gd name="T98" fmla="*/ 2598 w 5061"/>
                <a:gd name="T99" fmla="*/ 488 h 3710"/>
                <a:gd name="T100" fmla="*/ 2521 w 5061"/>
                <a:gd name="T101" fmla="*/ 647 h 3710"/>
                <a:gd name="T102" fmla="*/ 2234 w 5061"/>
                <a:gd name="T103" fmla="*/ 599 h 3710"/>
                <a:gd name="T104" fmla="*/ 2214 w 5061"/>
                <a:gd name="T105" fmla="*/ 218 h 3710"/>
                <a:gd name="T106" fmla="*/ 2001 w 5061"/>
                <a:gd name="T107" fmla="*/ 0 h 3710"/>
                <a:gd name="T108" fmla="*/ 1747 w 5061"/>
                <a:gd name="T109" fmla="*/ 75 h 3710"/>
                <a:gd name="T110" fmla="*/ 1728 w 5061"/>
                <a:gd name="T111" fmla="*/ 375 h 3710"/>
                <a:gd name="T112" fmla="*/ 1533 w 5061"/>
                <a:gd name="T113" fmla="*/ 636 h 3710"/>
                <a:gd name="T114" fmla="*/ 1152 w 5061"/>
                <a:gd name="T115" fmla="*/ 832 h 371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5061"/>
                <a:gd name="T175" fmla="*/ 0 h 3710"/>
                <a:gd name="T176" fmla="*/ 5061 w 5061"/>
                <a:gd name="T177" fmla="*/ 3710 h 371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5061" h="3710">
                  <a:moveTo>
                    <a:pt x="1152" y="832"/>
                  </a:moveTo>
                  <a:lnTo>
                    <a:pt x="889" y="740"/>
                  </a:lnTo>
                  <a:lnTo>
                    <a:pt x="744" y="754"/>
                  </a:lnTo>
                  <a:lnTo>
                    <a:pt x="576" y="754"/>
                  </a:lnTo>
                  <a:lnTo>
                    <a:pt x="474" y="754"/>
                  </a:lnTo>
                  <a:lnTo>
                    <a:pt x="402" y="814"/>
                  </a:lnTo>
                  <a:lnTo>
                    <a:pt x="420" y="952"/>
                  </a:lnTo>
                  <a:lnTo>
                    <a:pt x="510" y="1030"/>
                  </a:lnTo>
                  <a:lnTo>
                    <a:pt x="636" y="1084"/>
                  </a:lnTo>
                  <a:lnTo>
                    <a:pt x="672" y="1174"/>
                  </a:lnTo>
                  <a:lnTo>
                    <a:pt x="762" y="1294"/>
                  </a:lnTo>
                  <a:lnTo>
                    <a:pt x="810" y="1444"/>
                  </a:lnTo>
                  <a:lnTo>
                    <a:pt x="834" y="1588"/>
                  </a:lnTo>
                  <a:lnTo>
                    <a:pt x="792" y="1714"/>
                  </a:lnTo>
                  <a:lnTo>
                    <a:pt x="666" y="1816"/>
                  </a:lnTo>
                  <a:lnTo>
                    <a:pt x="648" y="1966"/>
                  </a:lnTo>
                  <a:lnTo>
                    <a:pt x="486" y="2020"/>
                  </a:lnTo>
                  <a:lnTo>
                    <a:pt x="342" y="2092"/>
                  </a:lnTo>
                  <a:lnTo>
                    <a:pt x="258" y="2146"/>
                  </a:lnTo>
                  <a:lnTo>
                    <a:pt x="216" y="2272"/>
                  </a:lnTo>
                  <a:lnTo>
                    <a:pt x="258" y="2416"/>
                  </a:lnTo>
                  <a:lnTo>
                    <a:pt x="276" y="2554"/>
                  </a:lnTo>
                  <a:lnTo>
                    <a:pt x="270" y="2662"/>
                  </a:lnTo>
                  <a:lnTo>
                    <a:pt x="150" y="2716"/>
                  </a:lnTo>
                  <a:lnTo>
                    <a:pt x="36" y="2770"/>
                  </a:lnTo>
                  <a:lnTo>
                    <a:pt x="0" y="2896"/>
                  </a:lnTo>
                  <a:lnTo>
                    <a:pt x="84" y="3112"/>
                  </a:lnTo>
                  <a:lnTo>
                    <a:pt x="179" y="3173"/>
                  </a:lnTo>
                  <a:lnTo>
                    <a:pt x="325" y="3272"/>
                  </a:lnTo>
                  <a:lnTo>
                    <a:pt x="395" y="3377"/>
                  </a:lnTo>
                  <a:lnTo>
                    <a:pt x="397" y="3509"/>
                  </a:lnTo>
                  <a:lnTo>
                    <a:pt x="593" y="3602"/>
                  </a:lnTo>
                  <a:lnTo>
                    <a:pt x="744" y="3566"/>
                  </a:lnTo>
                  <a:lnTo>
                    <a:pt x="866" y="3439"/>
                  </a:lnTo>
                  <a:lnTo>
                    <a:pt x="1194" y="3281"/>
                  </a:lnTo>
                  <a:lnTo>
                    <a:pt x="1212" y="3116"/>
                  </a:lnTo>
                  <a:lnTo>
                    <a:pt x="1231" y="3027"/>
                  </a:lnTo>
                  <a:lnTo>
                    <a:pt x="1518" y="2932"/>
                  </a:lnTo>
                  <a:lnTo>
                    <a:pt x="1839" y="3215"/>
                  </a:lnTo>
                  <a:lnTo>
                    <a:pt x="1950" y="3224"/>
                  </a:lnTo>
                  <a:lnTo>
                    <a:pt x="2058" y="3171"/>
                  </a:lnTo>
                  <a:lnTo>
                    <a:pt x="2130" y="3308"/>
                  </a:lnTo>
                  <a:lnTo>
                    <a:pt x="2252" y="3421"/>
                  </a:lnTo>
                  <a:lnTo>
                    <a:pt x="2235" y="3602"/>
                  </a:lnTo>
                  <a:lnTo>
                    <a:pt x="2322" y="3677"/>
                  </a:lnTo>
                  <a:lnTo>
                    <a:pt x="2574" y="3705"/>
                  </a:lnTo>
                  <a:lnTo>
                    <a:pt x="2664" y="3652"/>
                  </a:lnTo>
                  <a:lnTo>
                    <a:pt x="2703" y="3547"/>
                  </a:lnTo>
                  <a:lnTo>
                    <a:pt x="3036" y="3544"/>
                  </a:lnTo>
                  <a:lnTo>
                    <a:pt x="3211" y="3705"/>
                  </a:lnTo>
                  <a:lnTo>
                    <a:pt x="3336" y="3710"/>
                  </a:lnTo>
                  <a:lnTo>
                    <a:pt x="3446" y="3664"/>
                  </a:lnTo>
                  <a:lnTo>
                    <a:pt x="3463" y="3507"/>
                  </a:lnTo>
                  <a:lnTo>
                    <a:pt x="3599" y="3418"/>
                  </a:lnTo>
                  <a:lnTo>
                    <a:pt x="3768" y="3422"/>
                  </a:lnTo>
                  <a:lnTo>
                    <a:pt x="3863" y="3553"/>
                  </a:lnTo>
                  <a:lnTo>
                    <a:pt x="3978" y="3611"/>
                  </a:lnTo>
                  <a:lnTo>
                    <a:pt x="4070" y="3556"/>
                  </a:lnTo>
                  <a:lnTo>
                    <a:pt x="4140" y="3478"/>
                  </a:lnTo>
                  <a:lnTo>
                    <a:pt x="4115" y="3349"/>
                  </a:lnTo>
                  <a:lnTo>
                    <a:pt x="4182" y="3277"/>
                  </a:lnTo>
                  <a:lnTo>
                    <a:pt x="4286" y="3260"/>
                  </a:lnTo>
                  <a:lnTo>
                    <a:pt x="4268" y="3061"/>
                  </a:lnTo>
                  <a:lnTo>
                    <a:pt x="4142" y="2903"/>
                  </a:lnTo>
                  <a:lnTo>
                    <a:pt x="4050" y="2398"/>
                  </a:lnTo>
                  <a:lnTo>
                    <a:pt x="4160" y="2360"/>
                  </a:lnTo>
                  <a:lnTo>
                    <a:pt x="4175" y="2242"/>
                  </a:lnTo>
                  <a:lnTo>
                    <a:pt x="4176" y="2032"/>
                  </a:lnTo>
                  <a:lnTo>
                    <a:pt x="4265" y="1870"/>
                  </a:lnTo>
                  <a:lnTo>
                    <a:pt x="4232" y="1693"/>
                  </a:lnTo>
                  <a:lnTo>
                    <a:pt x="4326" y="1588"/>
                  </a:lnTo>
                  <a:lnTo>
                    <a:pt x="4488" y="1546"/>
                  </a:lnTo>
                  <a:lnTo>
                    <a:pt x="4629" y="1528"/>
                  </a:lnTo>
                  <a:lnTo>
                    <a:pt x="4734" y="1438"/>
                  </a:lnTo>
                  <a:lnTo>
                    <a:pt x="4794" y="1310"/>
                  </a:lnTo>
                  <a:lnTo>
                    <a:pt x="4980" y="1234"/>
                  </a:lnTo>
                  <a:lnTo>
                    <a:pt x="5004" y="1138"/>
                  </a:lnTo>
                  <a:lnTo>
                    <a:pt x="5058" y="1063"/>
                  </a:lnTo>
                  <a:lnTo>
                    <a:pt x="5061" y="920"/>
                  </a:lnTo>
                  <a:lnTo>
                    <a:pt x="4985" y="815"/>
                  </a:lnTo>
                  <a:lnTo>
                    <a:pt x="4974" y="662"/>
                  </a:lnTo>
                  <a:lnTo>
                    <a:pt x="4818" y="703"/>
                  </a:lnTo>
                  <a:lnTo>
                    <a:pt x="4584" y="721"/>
                  </a:lnTo>
                  <a:lnTo>
                    <a:pt x="4454" y="659"/>
                  </a:lnTo>
                  <a:lnTo>
                    <a:pt x="4355" y="536"/>
                  </a:lnTo>
                  <a:lnTo>
                    <a:pt x="4238" y="569"/>
                  </a:lnTo>
                  <a:lnTo>
                    <a:pt x="4182" y="725"/>
                  </a:lnTo>
                  <a:lnTo>
                    <a:pt x="3978" y="882"/>
                  </a:lnTo>
                  <a:lnTo>
                    <a:pt x="3864" y="900"/>
                  </a:lnTo>
                  <a:lnTo>
                    <a:pt x="3730" y="843"/>
                  </a:lnTo>
                  <a:lnTo>
                    <a:pt x="3637" y="897"/>
                  </a:lnTo>
                  <a:lnTo>
                    <a:pt x="3530" y="851"/>
                  </a:lnTo>
                  <a:lnTo>
                    <a:pt x="3377" y="677"/>
                  </a:lnTo>
                  <a:lnTo>
                    <a:pt x="3294" y="567"/>
                  </a:lnTo>
                  <a:lnTo>
                    <a:pt x="3261" y="367"/>
                  </a:lnTo>
                  <a:lnTo>
                    <a:pt x="3193" y="273"/>
                  </a:lnTo>
                  <a:lnTo>
                    <a:pt x="2853" y="276"/>
                  </a:lnTo>
                  <a:lnTo>
                    <a:pt x="2744" y="452"/>
                  </a:lnTo>
                  <a:lnTo>
                    <a:pt x="2685" y="485"/>
                  </a:lnTo>
                  <a:lnTo>
                    <a:pt x="2598" y="488"/>
                  </a:lnTo>
                  <a:lnTo>
                    <a:pt x="2574" y="593"/>
                  </a:lnTo>
                  <a:lnTo>
                    <a:pt x="2521" y="647"/>
                  </a:lnTo>
                  <a:lnTo>
                    <a:pt x="2302" y="650"/>
                  </a:lnTo>
                  <a:lnTo>
                    <a:pt x="2234" y="599"/>
                  </a:lnTo>
                  <a:lnTo>
                    <a:pt x="2202" y="346"/>
                  </a:lnTo>
                  <a:lnTo>
                    <a:pt x="2214" y="218"/>
                  </a:lnTo>
                  <a:lnTo>
                    <a:pt x="2065" y="38"/>
                  </a:lnTo>
                  <a:lnTo>
                    <a:pt x="2001" y="0"/>
                  </a:lnTo>
                  <a:lnTo>
                    <a:pt x="1836" y="3"/>
                  </a:lnTo>
                  <a:lnTo>
                    <a:pt x="1747" y="75"/>
                  </a:lnTo>
                  <a:lnTo>
                    <a:pt x="1728" y="190"/>
                  </a:lnTo>
                  <a:lnTo>
                    <a:pt x="1728" y="375"/>
                  </a:lnTo>
                  <a:lnTo>
                    <a:pt x="1567" y="446"/>
                  </a:lnTo>
                  <a:lnTo>
                    <a:pt x="1533" y="636"/>
                  </a:lnTo>
                  <a:lnTo>
                    <a:pt x="1313" y="772"/>
                  </a:lnTo>
                  <a:lnTo>
                    <a:pt x="1152" y="832"/>
                  </a:lnTo>
                  <a:close/>
                </a:path>
              </a:pathLst>
            </a:custGeom>
            <a:solidFill>
              <a:srgbClr val="00206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9D2DDA8-7F6D-4E6B-BE36-940480C90C05}"/>
                </a:ext>
              </a:extLst>
            </p:cNvPr>
            <p:cNvGrpSpPr/>
            <p:nvPr/>
          </p:nvGrpSpPr>
          <p:grpSpPr>
            <a:xfrm>
              <a:off x="6095805" y="2167950"/>
              <a:ext cx="2226726" cy="3858808"/>
              <a:chOff x="6095805" y="2167950"/>
              <a:chExt cx="2226726" cy="3858808"/>
            </a:xfrm>
          </p:grpSpPr>
          <p:sp>
            <p:nvSpPr>
              <p:cNvPr id="116" name="Freeform 1301">
                <a:extLst>
                  <a:ext uri="{FF2B5EF4-FFF2-40B4-BE49-F238E27FC236}">
                    <a16:creationId xmlns:a16="http://schemas.microsoft.com/office/drawing/2014/main" id="{064C248A-A9C3-4A41-A4C2-36FA50ED63C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884615" y="2167950"/>
                <a:ext cx="1278651" cy="1183713"/>
              </a:xfrm>
              <a:custGeom>
                <a:avLst/>
                <a:gdLst>
                  <a:gd name="T0" fmla="*/ 4010 w 7322"/>
                  <a:gd name="T1" fmla="*/ 0 h 6252"/>
                  <a:gd name="T2" fmla="*/ 3938 w 7322"/>
                  <a:gd name="T3" fmla="*/ 540 h 6252"/>
                  <a:gd name="T4" fmla="*/ 3818 w 7322"/>
                  <a:gd name="T5" fmla="*/ 912 h 6252"/>
                  <a:gd name="T6" fmla="*/ 3614 w 7322"/>
                  <a:gd name="T7" fmla="*/ 624 h 6252"/>
                  <a:gd name="T8" fmla="*/ 3074 w 7322"/>
                  <a:gd name="T9" fmla="*/ 756 h 6252"/>
                  <a:gd name="T10" fmla="*/ 2966 w 7322"/>
                  <a:gd name="T11" fmla="*/ 1236 h 6252"/>
                  <a:gd name="T12" fmla="*/ 1514 w 7322"/>
                  <a:gd name="T13" fmla="*/ 1008 h 6252"/>
                  <a:gd name="T14" fmla="*/ 986 w 7322"/>
                  <a:gd name="T15" fmla="*/ 1200 h 6252"/>
                  <a:gd name="T16" fmla="*/ 626 w 7322"/>
                  <a:gd name="T17" fmla="*/ 1092 h 6252"/>
                  <a:gd name="T18" fmla="*/ 0 w 7322"/>
                  <a:gd name="T19" fmla="*/ 1203 h 6252"/>
                  <a:gd name="T20" fmla="*/ 194 w 7322"/>
                  <a:gd name="T21" fmla="*/ 1774 h 6252"/>
                  <a:gd name="T22" fmla="*/ 650 w 7322"/>
                  <a:gd name="T23" fmla="*/ 1932 h 6252"/>
                  <a:gd name="T24" fmla="*/ 986 w 7322"/>
                  <a:gd name="T25" fmla="*/ 2040 h 6252"/>
                  <a:gd name="T26" fmla="*/ 1441 w 7322"/>
                  <a:gd name="T27" fmla="*/ 2698 h 6252"/>
                  <a:gd name="T28" fmla="*/ 1273 w 7322"/>
                  <a:gd name="T29" fmla="*/ 3001 h 6252"/>
                  <a:gd name="T30" fmla="*/ 1201 w 7322"/>
                  <a:gd name="T31" fmla="*/ 3290 h 6252"/>
                  <a:gd name="T32" fmla="*/ 1370 w 7322"/>
                  <a:gd name="T33" fmla="*/ 3650 h 6252"/>
                  <a:gd name="T34" fmla="*/ 1514 w 7322"/>
                  <a:gd name="T35" fmla="*/ 3912 h 6252"/>
                  <a:gd name="T36" fmla="*/ 1946 w 7322"/>
                  <a:gd name="T37" fmla="*/ 3948 h 6252"/>
                  <a:gd name="T38" fmla="*/ 2219 w 7322"/>
                  <a:gd name="T39" fmla="*/ 4299 h 6252"/>
                  <a:gd name="T40" fmla="*/ 2198 w 7322"/>
                  <a:gd name="T41" fmla="*/ 4788 h 6252"/>
                  <a:gd name="T42" fmla="*/ 2045 w 7322"/>
                  <a:gd name="T43" fmla="*/ 5373 h 6252"/>
                  <a:gd name="T44" fmla="*/ 2158 w 7322"/>
                  <a:gd name="T45" fmla="*/ 5860 h 6252"/>
                  <a:gd name="T46" fmla="*/ 2680 w 7322"/>
                  <a:gd name="T47" fmla="*/ 5759 h 6252"/>
                  <a:gd name="T48" fmla="*/ 2855 w 7322"/>
                  <a:gd name="T49" fmla="*/ 5345 h 6252"/>
                  <a:gd name="T50" fmla="*/ 3110 w 7322"/>
                  <a:gd name="T51" fmla="*/ 5688 h 6252"/>
                  <a:gd name="T52" fmla="*/ 3671 w 7322"/>
                  <a:gd name="T53" fmla="*/ 5471 h 6252"/>
                  <a:gd name="T54" fmla="*/ 3895 w 7322"/>
                  <a:gd name="T55" fmla="*/ 5737 h 6252"/>
                  <a:gd name="T56" fmla="*/ 4199 w 7322"/>
                  <a:gd name="T57" fmla="*/ 5842 h 6252"/>
                  <a:gd name="T58" fmla="*/ 4865 w 7322"/>
                  <a:gd name="T59" fmla="*/ 6252 h 6252"/>
                  <a:gd name="T60" fmla="*/ 5402 w 7322"/>
                  <a:gd name="T61" fmla="*/ 6095 h 6252"/>
                  <a:gd name="T62" fmla="*/ 5884 w 7322"/>
                  <a:gd name="T63" fmla="*/ 6229 h 6252"/>
                  <a:gd name="T64" fmla="*/ 6136 w 7322"/>
                  <a:gd name="T65" fmla="*/ 6157 h 6252"/>
                  <a:gd name="T66" fmla="*/ 6457 w 7322"/>
                  <a:gd name="T67" fmla="*/ 6167 h 6252"/>
                  <a:gd name="T68" fmla="*/ 7064 w 7322"/>
                  <a:gd name="T69" fmla="*/ 5932 h 6252"/>
                  <a:gd name="T70" fmla="*/ 7307 w 7322"/>
                  <a:gd name="T71" fmla="*/ 5651 h 6252"/>
                  <a:gd name="T72" fmla="*/ 7238 w 7322"/>
                  <a:gd name="T73" fmla="*/ 5148 h 6252"/>
                  <a:gd name="T74" fmla="*/ 6674 w 7322"/>
                  <a:gd name="T75" fmla="*/ 4428 h 6252"/>
                  <a:gd name="T76" fmla="*/ 6566 w 7322"/>
                  <a:gd name="T77" fmla="*/ 4080 h 6252"/>
                  <a:gd name="T78" fmla="*/ 6350 w 7322"/>
                  <a:gd name="T79" fmla="*/ 3900 h 6252"/>
                  <a:gd name="T80" fmla="*/ 6374 w 7322"/>
                  <a:gd name="T81" fmla="*/ 3684 h 6252"/>
                  <a:gd name="T82" fmla="*/ 6014 w 7322"/>
                  <a:gd name="T83" fmla="*/ 3312 h 6252"/>
                  <a:gd name="T84" fmla="*/ 5342 w 7322"/>
                  <a:gd name="T85" fmla="*/ 2280 h 6252"/>
                  <a:gd name="T86" fmla="*/ 4862 w 7322"/>
                  <a:gd name="T87" fmla="*/ 1656 h 6252"/>
                  <a:gd name="T88" fmla="*/ 4478 w 7322"/>
                  <a:gd name="T89" fmla="*/ 804 h 6252"/>
                  <a:gd name="T90" fmla="*/ 4250 w 7322"/>
                  <a:gd name="T91" fmla="*/ 108 h 625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7322"/>
                  <a:gd name="T139" fmla="*/ 0 h 6252"/>
                  <a:gd name="T140" fmla="*/ 7322 w 7322"/>
                  <a:gd name="T141" fmla="*/ 6252 h 625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7322" h="6252">
                    <a:moveTo>
                      <a:pt x="4250" y="108"/>
                    </a:moveTo>
                    <a:lnTo>
                      <a:pt x="4010" y="0"/>
                    </a:lnTo>
                    <a:lnTo>
                      <a:pt x="3902" y="108"/>
                    </a:lnTo>
                    <a:lnTo>
                      <a:pt x="3938" y="540"/>
                    </a:lnTo>
                    <a:lnTo>
                      <a:pt x="3830" y="684"/>
                    </a:lnTo>
                    <a:lnTo>
                      <a:pt x="3818" y="912"/>
                    </a:lnTo>
                    <a:lnTo>
                      <a:pt x="3710" y="936"/>
                    </a:lnTo>
                    <a:lnTo>
                      <a:pt x="3614" y="624"/>
                    </a:lnTo>
                    <a:lnTo>
                      <a:pt x="3182" y="624"/>
                    </a:lnTo>
                    <a:lnTo>
                      <a:pt x="3074" y="756"/>
                    </a:lnTo>
                    <a:lnTo>
                      <a:pt x="3110" y="1080"/>
                    </a:lnTo>
                    <a:lnTo>
                      <a:pt x="2966" y="1236"/>
                    </a:lnTo>
                    <a:lnTo>
                      <a:pt x="1598" y="1212"/>
                    </a:lnTo>
                    <a:lnTo>
                      <a:pt x="1514" y="1008"/>
                    </a:lnTo>
                    <a:lnTo>
                      <a:pt x="1202" y="1008"/>
                    </a:lnTo>
                    <a:lnTo>
                      <a:pt x="986" y="1200"/>
                    </a:lnTo>
                    <a:lnTo>
                      <a:pt x="722" y="1260"/>
                    </a:lnTo>
                    <a:lnTo>
                      <a:pt x="626" y="1092"/>
                    </a:lnTo>
                    <a:lnTo>
                      <a:pt x="410" y="984"/>
                    </a:lnTo>
                    <a:lnTo>
                      <a:pt x="0" y="1203"/>
                    </a:lnTo>
                    <a:lnTo>
                      <a:pt x="50" y="1476"/>
                    </a:lnTo>
                    <a:lnTo>
                      <a:pt x="194" y="1774"/>
                    </a:lnTo>
                    <a:lnTo>
                      <a:pt x="482" y="1776"/>
                    </a:lnTo>
                    <a:lnTo>
                      <a:pt x="650" y="1932"/>
                    </a:lnTo>
                    <a:lnTo>
                      <a:pt x="830" y="1932"/>
                    </a:lnTo>
                    <a:lnTo>
                      <a:pt x="986" y="2040"/>
                    </a:lnTo>
                    <a:lnTo>
                      <a:pt x="1262" y="2466"/>
                    </a:lnTo>
                    <a:lnTo>
                      <a:pt x="1441" y="2698"/>
                    </a:lnTo>
                    <a:lnTo>
                      <a:pt x="1418" y="2892"/>
                    </a:lnTo>
                    <a:lnTo>
                      <a:pt x="1273" y="3001"/>
                    </a:lnTo>
                    <a:lnTo>
                      <a:pt x="1274" y="3168"/>
                    </a:lnTo>
                    <a:lnTo>
                      <a:pt x="1201" y="3290"/>
                    </a:lnTo>
                    <a:lnTo>
                      <a:pt x="1238" y="3504"/>
                    </a:lnTo>
                    <a:lnTo>
                      <a:pt x="1370" y="3650"/>
                    </a:lnTo>
                    <a:lnTo>
                      <a:pt x="1370" y="3852"/>
                    </a:lnTo>
                    <a:lnTo>
                      <a:pt x="1514" y="3912"/>
                    </a:lnTo>
                    <a:lnTo>
                      <a:pt x="1718" y="3960"/>
                    </a:lnTo>
                    <a:lnTo>
                      <a:pt x="1946" y="3948"/>
                    </a:lnTo>
                    <a:lnTo>
                      <a:pt x="2207" y="4074"/>
                    </a:lnTo>
                    <a:lnTo>
                      <a:pt x="2219" y="4299"/>
                    </a:lnTo>
                    <a:lnTo>
                      <a:pt x="2054" y="4512"/>
                    </a:lnTo>
                    <a:lnTo>
                      <a:pt x="2198" y="4788"/>
                    </a:lnTo>
                    <a:lnTo>
                      <a:pt x="2045" y="5111"/>
                    </a:lnTo>
                    <a:lnTo>
                      <a:pt x="2045" y="5373"/>
                    </a:lnTo>
                    <a:lnTo>
                      <a:pt x="2047" y="5744"/>
                    </a:lnTo>
                    <a:lnTo>
                      <a:pt x="2158" y="5860"/>
                    </a:lnTo>
                    <a:lnTo>
                      <a:pt x="2524" y="5879"/>
                    </a:lnTo>
                    <a:lnTo>
                      <a:pt x="2680" y="5759"/>
                    </a:lnTo>
                    <a:lnTo>
                      <a:pt x="2699" y="5485"/>
                    </a:lnTo>
                    <a:lnTo>
                      <a:pt x="2855" y="5345"/>
                    </a:lnTo>
                    <a:lnTo>
                      <a:pt x="2891" y="5532"/>
                    </a:lnTo>
                    <a:lnTo>
                      <a:pt x="3110" y="5688"/>
                    </a:lnTo>
                    <a:lnTo>
                      <a:pt x="3413" y="5481"/>
                    </a:lnTo>
                    <a:lnTo>
                      <a:pt x="3671" y="5471"/>
                    </a:lnTo>
                    <a:lnTo>
                      <a:pt x="3793" y="5668"/>
                    </a:lnTo>
                    <a:lnTo>
                      <a:pt x="3895" y="5737"/>
                    </a:lnTo>
                    <a:lnTo>
                      <a:pt x="3908" y="5877"/>
                    </a:lnTo>
                    <a:lnTo>
                      <a:pt x="4199" y="5842"/>
                    </a:lnTo>
                    <a:lnTo>
                      <a:pt x="4702" y="6101"/>
                    </a:lnTo>
                    <a:lnTo>
                      <a:pt x="4865" y="6252"/>
                    </a:lnTo>
                    <a:lnTo>
                      <a:pt x="5306" y="6228"/>
                    </a:lnTo>
                    <a:lnTo>
                      <a:pt x="5402" y="6095"/>
                    </a:lnTo>
                    <a:lnTo>
                      <a:pt x="5626" y="6094"/>
                    </a:lnTo>
                    <a:lnTo>
                      <a:pt x="5884" y="6229"/>
                    </a:lnTo>
                    <a:lnTo>
                      <a:pt x="5980" y="6133"/>
                    </a:lnTo>
                    <a:lnTo>
                      <a:pt x="6136" y="6157"/>
                    </a:lnTo>
                    <a:lnTo>
                      <a:pt x="6263" y="6062"/>
                    </a:lnTo>
                    <a:lnTo>
                      <a:pt x="6457" y="6167"/>
                    </a:lnTo>
                    <a:lnTo>
                      <a:pt x="6959" y="6133"/>
                    </a:lnTo>
                    <a:lnTo>
                      <a:pt x="7064" y="5932"/>
                    </a:lnTo>
                    <a:lnTo>
                      <a:pt x="7142" y="5832"/>
                    </a:lnTo>
                    <a:lnTo>
                      <a:pt x="7307" y="5651"/>
                    </a:lnTo>
                    <a:lnTo>
                      <a:pt x="7322" y="5364"/>
                    </a:lnTo>
                    <a:lnTo>
                      <a:pt x="7238" y="5148"/>
                    </a:lnTo>
                    <a:lnTo>
                      <a:pt x="7250" y="4968"/>
                    </a:lnTo>
                    <a:lnTo>
                      <a:pt x="6674" y="4428"/>
                    </a:lnTo>
                    <a:lnTo>
                      <a:pt x="6566" y="4212"/>
                    </a:lnTo>
                    <a:lnTo>
                      <a:pt x="6566" y="4080"/>
                    </a:lnTo>
                    <a:lnTo>
                      <a:pt x="6530" y="3960"/>
                    </a:lnTo>
                    <a:lnTo>
                      <a:pt x="6350" y="3900"/>
                    </a:lnTo>
                    <a:lnTo>
                      <a:pt x="6278" y="3792"/>
                    </a:lnTo>
                    <a:lnTo>
                      <a:pt x="6374" y="3684"/>
                    </a:lnTo>
                    <a:lnTo>
                      <a:pt x="6386" y="3540"/>
                    </a:lnTo>
                    <a:lnTo>
                      <a:pt x="6014" y="3312"/>
                    </a:lnTo>
                    <a:lnTo>
                      <a:pt x="5582" y="2808"/>
                    </a:lnTo>
                    <a:lnTo>
                      <a:pt x="5342" y="2280"/>
                    </a:lnTo>
                    <a:lnTo>
                      <a:pt x="5198" y="2088"/>
                    </a:lnTo>
                    <a:lnTo>
                      <a:pt x="4862" y="1656"/>
                    </a:lnTo>
                    <a:lnTo>
                      <a:pt x="4838" y="1380"/>
                    </a:lnTo>
                    <a:lnTo>
                      <a:pt x="4478" y="804"/>
                    </a:lnTo>
                    <a:lnTo>
                      <a:pt x="4466" y="552"/>
                    </a:lnTo>
                    <a:lnTo>
                      <a:pt x="4250" y="108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23" name="Freeform 1308">
                <a:extLst>
                  <a:ext uri="{FF2B5EF4-FFF2-40B4-BE49-F238E27FC236}">
                    <a16:creationId xmlns:a16="http://schemas.microsoft.com/office/drawing/2014/main" id="{8B797CCB-70BE-4C15-AA3A-66C683920AF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289236" y="3238064"/>
                <a:ext cx="1033295" cy="1293717"/>
              </a:xfrm>
              <a:custGeom>
                <a:avLst/>
                <a:gdLst>
                  <a:gd name="T0" fmla="*/ 3385 w 3944"/>
                  <a:gd name="T1" fmla="*/ 1179 h 4556"/>
                  <a:gd name="T2" fmla="*/ 3124 w 3944"/>
                  <a:gd name="T3" fmla="*/ 2277 h 4556"/>
                  <a:gd name="T4" fmla="*/ 2417 w 3944"/>
                  <a:gd name="T5" fmla="*/ 2220 h 4556"/>
                  <a:gd name="T6" fmla="*/ 2079 w 3944"/>
                  <a:gd name="T7" fmla="*/ 1957 h 4556"/>
                  <a:gd name="T8" fmla="*/ 1593 w 3944"/>
                  <a:gd name="T9" fmla="*/ 2391 h 4556"/>
                  <a:gd name="T10" fmla="*/ 869 w 3944"/>
                  <a:gd name="T11" fmla="*/ 2889 h 4556"/>
                  <a:gd name="T12" fmla="*/ 95 w 3944"/>
                  <a:gd name="T13" fmla="*/ 3550 h 4556"/>
                  <a:gd name="T14" fmla="*/ 320 w 3944"/>
                  <a:gd name="T15" fmla="*/ 3874 h 4556"/>
                  <a:gd name="T16" fmla="*/ 365 w 3944"/>
                  <a:gd name="T17" fmla="*/ 4558 h 4556"/>
                  <a:gd name="T18" fmla="*/ 243 w 3944"/>
                  <a:gd name="T19" fmla="*/ 5141 h 4556"/>
                  <a:gd name="T20" fmla="*/ 203 w 3944"/>
                  <a:gd name="T21" fmla="*/ 5569 h 4556"/>
                  <a:gd name="T22" fmla="*/ 903 w 3944"/>
                  <a:gd name="T23" fmla="*/ 5635 h 4556"/>
                  <a:gd name="T24" fmla="*/ 1224 w 3944"/>
                  <a:gd name="T25" fmla="*/ 5911 h 4556"/>
                  <a:gd name="T26" fmla="*/ 1062 w 3944"/>
                  <a:gd name="T27" fmla="*/ 6167 h 4556"/>
                  <a:gd name="T28" fmla="*/ 872 w 3944"/>
                  <a:gd name="T29" fmla="*/ 6518 h 4556"/>
                  <a:gd name="T30" fmla="*/ 552 w 3944"/>
                  <a:gd name="T31" fmla="*/ 6899 h 4556"/>
                  <a:gd name="T32" fmla="*/ 234 w 3944"/>
                  <a:gd name="T33" fmla="*/ 7269 h 4556"/>
                  <a:gd name="T34" fmla="*/ 360 w 3944"/>
                  <a:gd name="T35" fmla="*/ 7863 h 4556"/>
                  <a:gd name="T36" fmla="*/ 243 w 3944"/>
                  <a:gd name="T37" fmla="*/ 8127 h 4556"/>
                  <a:gd name="T38" fmla="*/ 963 w 3944"/>
                  <a:gd name="T39" fmla="*/ 8412 h 4556"/>
                  <a:gd name="T40" fmla="*/ 1884 w 3944"/>
                  <a:gd name="T41" fmla="*/ 8915 h 4556"/>
                  <a:gd name="T42" fmla="*/ 1935 w 3944"/>
                  <a:gd name="T43" fmla="*/ 9672 h 4556"/>
                  <a:gd name="T44" fmla="*/ 2727 w 3944"/>
                  <a:gd name="T45" fmla="*/ 9747 h 4556"/>
                  <a:gd name="T46" fmla="*/ 2934 w 3944"/>
                  <a:gd name="T47" fmla="*/ 9239 h 4556"/>
                  <a:gd name="T48" fmla="*/ 2989 w 3944"/>
                  <a:gd name="T49" fmla="*/ 8510 h 4556"/>
                  <a:gd name="T50" fmla="*/ 2898 w 3944"/>
                  <a:gd name="T51" fmla="*/ 8007 h 4556"/>
                  <a:gd name="T52" fmla="*/ 3383 w 3944"/>
                  <a:gd name="T53" fmla="*/ 7755 h 4556"/>
                  <a:gd name="T54" fmla="*/ 3802 w 3944"/>
                  <a:gd name="T55" fmla="*/ 7355 h 4556"/>
                  <a:gd name="T56" fmla="*/ 4448 w 3944"/>
                  <a:gd name="T57" fmla="*/ 7323 h 4556"/>
                  <a:gd name="T58" fmla="*/ 4760 w 3944"/>
                  <a:gd name="T59" fmla="*/ 7736 h 4556"/>
                  <a:gd name="T60" fmla="*/ 4805 w 3944"/>
                  <a:gd name="T61" fmla="*/ 8208 h 4556"/>
                  <a:gd name="T62" fmla="*/ 4342 w 3944"/>
                  <a:gd name="T63" fmla="*/ 8781 h 4556"/>
                  <a:gd name="T64" fmla="*/ 3901 w 3944"/>
                  <a:gd name="T65" fmla="*/ 9240 h 4556"/>
                  <a:gd name="T66" fmla="*/ 3610 w 3944"/>
                  <a:gd name="T67" fmla="*/ 9627 h 4556"/>
                  <a:gd name="T68" fmla="*/ 4018 w 3944"/>
                  <a:gd name="T69" fmla="*/ 10028 h 4556"/>
                  <a:gd name="T70" fmla="*/ 4859 w 3944"/>
                  <a:gd name="T71" fmla="*/ 10246 h 4556"/>
                  <a:gd name="T72" fmla="*/ 5353 w 3944"/>
                  <a:gd name="T73" fmla="*/ 10055 h 4556"/>
                  <a:gd name="T74" fmla="*/ 5732 w 3944"/>
                  <a:gd name="T75" fmla="*/ 9617 h 4556"/>
                  <a:gd name="T76" fmla="*/ 6291 w 3944"/>
                  <a:gd name="T77" fmla="*/ 9518 h 4556"/>
                  <a:gd name="T78" fmla="*/ 6834 w 3944"/>
                  <a:gd name="T79" fmla="*/ 9059 h 4556"/>
                  <a:gd name="T80" fmla="*/ 7231 w 3944"/>
                  <a:gd name="T81" fmla="*/ 9380 h 4556"/>
                  <a:gd name="T82" fmla="*/ 7824 w 3944"/>
                  <a:gd name="T83" fmla="*/ 9402 h 4556"/>
                  <a:gd name="T84" fmla="*/ 8517 w 3944"/>
                  <a:gd name="T85" fmla="*/ 9348 h 4556"/>
                  <a:gd name="T86" fmla="*/ 8445 w 3944"/>
                  <a:gd name="T87" fmla="*/ 8700 h 4556"/>
                  <a:gd name="T88" fmla="*/ 8769 w 3944"/>
                  <a:gd name="T89" fmla="*/ 7791 h 4556"/>
                  <a:gd name="T90" fmla="*/ 8769 w 3944"/>
                  <a:gd name="T91" fmla="*/ 6712 h 4556"/>
                  <a:gd name="T92" fmla="*/ 8391 w 3944"/>
                  <a:gd name="T93" fmla="*/ 7008 h 4556"/>
                  <a:gd name="T94" fmla="*/ 7932 w 3944"/>
                  <a:gd name="T95" fmla="*/ 7107 h 4556"/>
                  <a:gd name="T96" fmla="*/ 8058 w 3944"/>
                  <a:gd name="T97" fmla="*/ 6514 h 4556"/>
                  <a:gd name="T98" fmla="*/ 7788 w 3944"/>
                  <a:gd name="T99" fmla="*/ 5839 h 4556"/>
                  <a:gd name="T100" fmla="*/ 7896 w 3944"/>
                  <a:gd name="T101" fmla="*/ 4823 h 4556"/>
                  <a:gd name="T102" fmla="*/ 8040 w 3944"/>
                  <a:gd name="T103" fmla="*/ 3923 h 4556"/>
                  <a:gd name="T104" fmla="*/ 8220 w 3944"/>
                  <a:gd name="T105" fmla="*/ 3177 h 4556"/>
                  <a:gd name="T106" fmla="*/ 8301 w 3944"/>
                  <a:gd name="T107" fmla="*/ 2502 h 4556"/>
                  <a:gd name="T108" fmla="*/ 8094 w 3944"/>
                  <a:gd name="T109" fmla="*/ 1980 h 4556"/>
                  <a:gd name="T110" fmla="*/ 7986 w 3944"/>
                  <a:gd name="T111" fmla="*/ 1143 h 4556"/>
                  <a:gd name="T112" fmla="*/ 7797 w 3944"/>
                  <a:gd name="T113" fmla="*/ 495 h 4556"/>
                  <a:gd name="T114" fmla="*/ 7486 w 3944"/>
                  <a:gd name="T115" fmla="*/ 0 h 4556"/>
                  <a:gd name="T116" fmla="*/ 6969 w 3944"/>
                  <a:gd name="T117" fmla="*/ 721 h 4556"/>
                  <a:gd name="T118" fmla="*/ 5732 w 3944"/>
                  <a:gd name="T119" fmla="*/ 756 h 4556"/>
                  <a:gd name="T120" fmla="*/ 4970 w 3944"/>
                  <a:gd name="T121" fmla="*/ 663 h 4556"/>
                  <a:gd name="T122" fmla="*/ 3820 w 3944"/>
                  <a:gd name="T123" fmla="*/ 900 h 455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3944"/>
                  <a:gd name="T187" fmla="*/ 0 h 4556"/>
                  <a:gd name="T188" fmla="*/ 3944 w 3944"/>
                  <a:gd name="T189" fmla="*/ 4556 h 455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3944" h="4556">
                    <a:moveTo>
                      <a:pt x="1697" y="400"/>
                    </a:moveTo>
                    <a:lnTo>
                      <a:pt x="1580" y="476"/>
                    </a:lnTo>
                    <a:lnTo>
                      <a:pt x="1504" y="524"/>
                    </a:lnTo>
                    <a:lnTo>
                      <a:pt x="1384" y="692"/>
                    </a:lnTo>
                    <a:lnTo>
                      <a:pt x="1420" y="844"/>
                    </a:lnTo>
                    <a:lnTo>
                      <a:pt x="1388" y="1012"/>
                    </a:lnTo>
                    <a:lnTo>
                      <a:pt x="1299" y="1066"/>
                    </a:lnTo>
                    <a:lnTo>
                      <a:pt x="1216" y="1084"/>
                    </a:lnTo>
                    <a:lnTo>
                      <a:pt x="1074" y="987"/>
                    </a:lnTo>
                    <a:lnTo>
                      <a:pt x="989" y="990"/>
                    </a:lnTo>
                    <a:lnTo>
                      <a:pt x="978" y="912"/>
                    </a:lnTo>
                    <a:lnTo>
                      <a:pt x="924" y="870"/>
                    </a:lnTo>
                    <a:lnTo>
                      <a:pt x="840" y="898"/>
                    </a:lnTo>
                    <a:lnTo>
                      <a:pt x="812" y="956"/>
                    </a:lnTo>
                    <a:lnTo>
                      <a:pt x="708" y="1063"/>
                    </a:lnTo>
                    <a:lnTo>
                      <a:pt x="608" y="1072"/>
                    </a:lnTo>
                    <a:lnTo>
                      <a:pt x="548" y="1168"/>
                    </a:lnTo>
                    <a:lnTo>
                      <a:pt x="386" y="1284"/>
                    </a:lnTo>
                    <a:lnTo>
                      <a:pt x="208" y="1388"/>
                    </a:lnTo>
                    <a:lnTo>
                      <a:pt x="162" y="1545"/>
                    </a:lnTo>
                    <a:lnTo>
                      <a:pt x="42" y="1578"/>
                    </a:lnTo>
                    <a:lnTo>
                      <a:pt x="0" y="1666"/>
                    </a:lnTo>
                    <a:lnTo>
                      <a:pt x="44" y="1720"/>
                    </a:lnTo>
                    <a:lnTo>
                      <a:pt x="142" y="1722"/>
                    </a:lnTo>
                    <a:lnTo>
                      <a:pt x="183" y="1759"/>
                    </a:lnTo>
                    <a:lnTo>
                      <a:pt x="208" y="1976"/>
                    </a:lnTo>
                    <a:lnTo>
                      <a:pt x="162" y="2026"/>
                    </a:lnTo>
                    <a:lnTo>
                      <a:pt x="114" y="2103"/>
                    </a:lnTo>
                    <a:lnTo>
                      <a:pt x="125" y="2224"/>
                    </a:lnTo>
                    <a:lnTo>
                      <a:pt x="108" y="2286"/>
                    </a:lnTo>
                    <a:lnTo>
                      <a:pt x="40" y="2312"/>
                    </a:lnTo>
                    <a:lnTo>
                      <a:pt x="20" y="2359"/>
                    </a:lnTo>
                    <a:lnTo>
                      <a:pt x="90" y="2476"/>
                    </a:lnTo>
                    <a:lnTo>
                      <a:pt x="196" y="2506"/>
                    </a:lnTo>
                    <a:lnTo>
                      <a:pt x="309" y="2527"/>
                    </a:lnTo>
                    <a:lnTo>
                      <a:pt x="401" y="2505"/>
                    </a:lnTo>
                    <a:lnTo>
                      <a:pt x="448" y="2548"/>
                    </a:lnTo>
                    <a:lnTo>
                      <a:pt x="452" y="2623"/>
                    </a:lnTo>
                    <a:lnTo>
                      <a:pt x="544" y="2628"/>
                    </a:lnTo>
                    <a:lnTo>
                      <a:pt x="566" y="2703"/>
                    </a:lnTo>
                    <a:lnTo>
                      <a:pt x="526" y="2742"/>
                    </a:lnTo>
                    <a:lnTo>
                      <a:pt x="472" y="2742"/>
                    </a:lnTo>
                    <a:lnTo>
                      <a:pt x="413" y="2769"/>
                    </a:lnTo>
                    <a:lnTo>
                      <a:pt x="396" y="2826"/>
                    </a:lnTo>
                    <a:lnTo>
                      <a:pt x="387" y="2898"/>
                    </a:lnTo>
                    <a:lnTo>
                      <a:pt x="342" y="2962"/>
                    </a:lnTo>
                    <a:lnTo>
                      <a:pt x="278" y="2995"/>
                    </a:lnTo>
                    <a:lnTo>
                      <a:pt x="245" y="3067"/>
                    </a:lnTo>
                    <a:lnTo>
                      <a:pt x="268" y="3160"/>
                    </a:lnTo>
                    <a:lnTo>
                      <a:pt x="246" y="3199"/>
                    </a:lnTo>
                    <a:lnTo>
                      <a:pt x="104" y="3232"/>
                    </a:lnTo>
                    <a:lnTo>
                      <a:pt x="111" y="3330"/>
                    </a:lnTo>
                    <a:lnTo>
                      <a:pt x="162" y="3403"/>
                    </a:lnTo>
                    <a:lnTo>
                      <a:pt x="160" y="3496"/>
                    </a:lnTo>
                    <a:lnTo>
                      <a:pt x="162" y="3496"/>
                    </a:lnTo>
                    <a:lnTo>
                      <a:pt x="123" y="3549"/>
                    </a:lnTo>
                    <a:lnTo>
                      <a:pt x="108" y="3613"/>
                    </a:lnTo>
                    <a:lnTo>
                      <a:pt x="221" y="3642"/>
                    </a:lnTo>
                    <a:lnTo>
                      <a:pt x="299" y="3699"/>
                    </a:lnTo>
                    <a:lnTo>
                      <a:pt x="428" y="3740"/>
                    </a:lnTo>
                    <a:lnTo>
                      <a:pt x="585" y="3774"/>
                    </a:lnTo>
                    <a:lnTo>
                      <a:pt x="660" y="3856"/>
                    </a:lnTo>
                    <a:lnTo>
                      <a:pt x="837" y="3963"/>
                    </a:lnTo>
                    <a:lnTo>
                      <a:pt x="848" y="4083"/>
                    </a:lnTo>
                    <a:lnTo>
                      <a:pt x="833" y="4239"/>
                    </a:lnTo>
                    <a:lnTo>
                      <a:pt x="860" y="4300"/>
                    </a:lnTo>
                    <a:lnTo>
                      <a:pt x="932" y="4328"/>
                    </a:lnTo>
                    <a:lnTo>
                      <a:pt x="1077" y="4327"/>
                    </a:lnTo>
                    <a:lnTo>
                      <a:pt x="1212" y="4333"/>
                    </a:lnTo>
                    <a:lnTo>
                      <a:pt x="1182" y="4222"/>
                    </a:lnTo>
                    <a:lnTo>
                      <a:pt x="1212" y="4122"/>
                    </a:lnTo>
                    <a:lnTo>
                      <a:pt x="1304" y="4107"/>
                    </a:lnTo>
                    <a:lnTo>
                      <a:pt x="1335" y="4048"/>
                    </a:lnTo>
                    <a:lnTo>
                      <a:pt x="1288" y="3872"/>
                    </a:lnTo>
                    <a:lnTo>
                      <a:pt x="1328" y="3783"/>
                    </a:lnTo>
                    <a:lnTo>
                      <a:pt x="1233" y="3714"/>
                    </a:lnTo>
                    <a:lnTo>
                      <a:pt x="1216" y="3608"/>
                    </a:lnTo>
                    <a:lnTo>
                      <a:pt x="1288" y="3560"/>
                    </a:lnTo>
                    <a:lnTo>
                      <a:pt x="1388" y="3428"/>
                    </a:lnTo>
                    <a:lnTo>
                      <a:pt x="1478" y="3412"/>
                    </a:lnTo>
                    <a:lnTo>
                      <a:pt x="1503" y="3448"/>
                    </a:lnTo>
                    <a:lnTo>
                      <a:pt x="1583" y="3435"/>
                    </a:lnTo>
                    <a:lnTo>
                      <a:pt x="1599" y="3324"/>
                    </a:lnTo>
                    <a:lnTo>
                      <a:pt x="1689" y="3270"/>
                    </a:lnTo>
                    <a:lnTo>
                      <a:pt x="1770" y="3232"/>
                    </a:lnTo>
                    <a:lnTo>
                      <a:pt x="1889" y="3216"/>
                    </a:lnTo>
                    <a:lnTo>
                      <a:pt x="1976" y="3256"/>
                    </a:lnTo>
                    <a:lnTo>
                      <a:pt x="2036" y="3320"/>
                    </a:lnTo>
                    <a:lnTo>
                      <a:pt x="2094" y="3378"/>
                    </a:lnTo>
                    <a:lnTo>
                      <a:pt x="2115" y="3439"/>
                    </a:lnTo>
                    <a:lnTo>
                      <a:pt x="2104" y="3522"/>
                    </a:lnTo>
                    <a:lnTo>
                      <a:pt x="2164" y="3572"/>
                    </a:lnTo>
                    <a:lnTo>
                      <a:pt x="2135" y="3649"/>
                    </a:lnTo>
                    <a:lnTo>
                      <a:pt x="2063" y="3702"/>
                    </a:lnTo>
                    <a:lnTo>
                      <a:pt x="1977" y="3798"/>
                    </a:lnTo>
                    <a:lnTo>
                      <a:pt x="1929" y="3904"/>
                    </a:lnTo>
                    <a:lnTo>
                      <a:pt x="1900" y="4048"/>
                    </a:lnTo>
                    <a:lnTo>
                      <a:pt x="1755" y="4173"/>
                    </a:lnTo>
                    <a:lnTo>
                      <a:pt x="1733" y="4108"/>
                    </a:lnTo>
                    <a:lnTo>
                      <a:pt x="1636" y="4084"/>
                    </a:lnTo>
                    <a:lnTo>
                      <a:pt x="1574" y="4168"/>
                    </a:lnTo>
                    <a:lnTo>
                      <a:pt x="1604" y="4280"/>
                    </a:lnTo>
                    <a:lnTo>
                      <a:pt x="1688" y="4316"/>
                    </a:lnTo>
                    <a:lnTo>
                      <a:pt x="1732" y="4400"/>
                    </a:lnTo>
                    <a:lnTo>
                      <a:pt x="1785" y="4458"/>
                    </a:lnTo>
                    <a:lnTo>
                      <a:pt x="1910" y="4459"/>
                    </a:lnTo>
                    <a:lnTo>
                      <a:pt x="2019" y="4465"/>
                    </a:lnTo>
                    <a:lnTo>
                      <a:pt x="2159" y="4555"/>
                    </a:lnTo>
                    <a:lnTo>
                      <a:pt x="2224" y="4556"/>
                    </a:lnTo>
                    <a:lnTo>
                      <a:pt x="2300" y="4497"/>
                    </a:lnTo>
                    <a:lnTo>
                      <a:pt x="2378" y="4470"/>
                    </a:lnTo>
                    <a:lnTo>
                      <a:pt x="2442" y="4354"/>
                    </a:lnTo>
                    <a:lnTo>
                      <a:pt x="2478" y="4306"/>
                    </a:lnTo>
                    <a:lnTo>
                      <a:pt x="2547" y="4275"/>
                    </a:lnTo>
                    <a:lnTo>
                      <a:pt x="2648" y="4292"/>
                    </a:lnTo>
                    <a:lnTo>
                      <a:pt x="2711" y="4318"/>
                    </a:lnTo>
                    <a:lnTo>
                      <a:pt x="2795" y="4231"/>
                    </a:lnTo>
                    <a:lnTo>
                      <a:pt x="2840" y="4122"/>
                    </a:lnTo>
                    <a:lnTo>
                      <a:pt x="2968" y="4076"/>
                    </a:lnTo>
                    <a:lnTo>
                      <a:pt x="3036" y="4027"/>
                    </a:lnTo>
                    <a:lnTo>
                      <a:pt x="3100" y="4040"/>
                    </a:lnTo>
                    <a:lnTo>
                      <a:pt x="3128" y="4108"/>
                    </a:lnTo>
                    <a:lnTo>
                      <a:pt x="3213" y="4170"/>
                    </a:lnTo>
                    <a:lnTo>
                      <a:pt x="3329" y="4228"/>
                    </a:lnTo>
                    <a:lnTo>
                      <a:pt x="3423" y="4242"/>
                    </a:lnTo>
                    <a:lnTo>
                      <a:pt x="3476" y="4180"/>
                    </a:lnTo>
                    <a:lnTo>
                      <a:pt x="3536" y="4168"/>
                    </a:lnTo>
                    <a:lnTo>
                      <a:pt x="3654" y="4255"/>
                    </a:lnTo>
                    <a:lnTo>
                      <a:pt x="3784" y="4156"/>
                    </a:lnTo>
                    <a:lnTo>
                      <a:pt x="3784" y="4060"/>
                    </a:lnTo>
                    <a:lnTo>
                      <a:pt x="3788" y="3940"/>
                    </a:lnTo>
                    <a:lnTo>
                      <a:pt x="3752" y="3868"/>
                    </a:lnTo>
                    <a:lnTo>
                      <a:pt x="3824" y="3776"/>
                    </a:lnTo>
                    <a:lnTo>
                      <a:pt x="3892" y="3728"/>
                    </a:lnTo>
                    <a:lnTo>
                      <a:pt x="3896" y="3464"/>
                    </a:lnTo>
                    <a:lnTo>
                      <a:pt x="3944" y="3344"/>
                    </a:lnTo>
                    <a:lnTo>
                      <a:pt x="3940" y="3104"/>
                    </a:lnTo>
                    <a:lnTo>
                      <a:pt x="3896" y="2984"/>
                    </a:lnTo>
                    <a:lnTo>
                      <a:pt x="3844" y="2968"/>
                    </a:lnTo>
                    <a:lnTo>
                      <a:pt x="3776" y="3004"/>
                    </a:lnTo>
                    <a:lnTo>
                      <a:pt x="3728" y="3116"/>
                    </a:lnTo>
                    <a:lnTo>
                      <a:pt x="3644" y="3184"/>
                    </a:lnTo>
                    <a:lnTo>
                      <a:pt x="3556" y="3200"/>
                    </a:lnTo>
                    <a:lnTo>
                      <a:pt x="3524" y="3160"/>
                    </a:lnTo>
                    <a:lnTo>
                      <a:pt x="3580" y="3080"/>
                    </a:lnTo>
                    <a:lnTo>
                      <a:pt x="3608" y="3016"/>
                    </a:lnTo>
                    <a:lnTo>
                      <a:pt x="3580" y="2896"/>
                    </a:lnTo>
                    <a:lnTo>
                      <a:pt x="3532" y="2824"/>
                    </a:lnTo>
                    <a:lnTo>
                      <a:pt x="3472" y="2720"/>
                    </a:lnTo>
                    <a:lnTo>
                      <a:pt x="3460" y="2596"/>
                    </a:lnTo>
                    <a:lnTo>
                      <a:pt x="3472" y="2408"/>
                    </a:lnTo>
                    <a:lnTo>
                      <a:pt x="3484" y="2248"/>
                    </a:lnTo>
                    <a:lnTo>
                      <a:pt x="3508" y="2144"/>
                    </a:lnTo>
                    <a:lnTo>
                      <a:pt x="3604" y="2092"/>
                    </a:lnTo>
                    <a:lnTo>
                      <a:pt x="3580" y="1948"/>
                    </a:lnTo>
                    <a:lnTo>
                      <a:pt x="3572" y="1744"/>
                    </a:lnTo>
                    <a:lnTo>
                      <a:pt x="3572" y="1652"/>
                    </a:lnTo>
                    <a:lnTo>
                      <a:pt x="3532" y="1532"/>
                    </a:lnTo>
                    <a:lnTo>
                      <a:pt x="3652" y="1412"/>
                    </a:lnTo>
                    <a:lnTo>
                      <a:pt x="3644" y="1288"/>
                    </a:lnTo>
                    <a:lnTo>
                      <a:pt x="3632" y="1232"/>
                    </a:lnTo>
                    <a:lnTo>
                      <a:pt x="3688" y="1112"/>
                    </a:lnTo>
                    <a:lnTo>
                      <a:pt x="3692" y="1016"/>
                    </a:lnTo>
                    <a:lnTo>
                      <a:pt x="3656" y="932"/>
                    </a:lnTo>
                    <a:lnTo>
                      <a:pt x="3596" y="880"/>
                    </a:lnTo>
                    <a:lnTo>
                      <a:pt x="3484" y="704"/>
                    </a:lnTo>
                    <a:lnTo>
                      <a:pt x="3536" y="596"/>
                    </a:lnTo>
                    <a:lnTo>
                      <a:pt x="3548" y="508"/>
                    </a:lnTo>
                    <a:lnTo>
                      <a:pt x="3580" y="404"/>
                    </a:lnTo>
                    <a:lnTo>
                      <a:pt x="3532" y="304"/>
                    </a:lnTo>
                    <a:lnTo>
                      <a:pt x="3464" y="220"/>
                    </a:lnTo>
                    <a:lnTo>
                      <a:pt x="3404" y="176"/>
                    </a:lnTo>
                    <a:lnTo>
                      <a:pt x="3380" y="68"/>
                    </a:lnTo>
                    <a:lnTo>
                      <a:pt x="3326" y="0"/>
                    </a:lnTo>
                    <a:lnTo>
                      <a:pt x="3218" y="118"/>
                    </a:lnTo>
                    <a:lnTo>
                      <a:pt x="3164" y="186"/>
                    </a:lnTo>
                    <a:lnTo>
                      <a:pt x="3096" y="321"/>
                    </a:lnTo>
                    <a:lnTo>
                      <a:pt x="2760" y="342"/>
                    </a:lnTo>
                    <a:lnTo>
                      <a:pt x="2631" y="273"/>
                    </a:lnTo>
                    <a:lnTo>
                      <a:pt x="2547" y="336"/>
                    </a:lnTo>
                    <a:lnTo>
                      <a:pt x="2441" y="321"/>
                    </a:lnTo>
                    <a:lnTo>
                      <a:pt x="2379" y="384"/>
                    </a:lnTo>
                    <a:lnTo>
                      <a:pt x="2208" y="295"/>
                    </a:lnTo>
                    <a:lnTo>
                      <a:pt x="2058" y="295"/>
                    </a:lnTo>
                    <a:lnTo>
                      <a:pt x="1992" y="384"/>
                    </a:lnTo>
                    <a:lnTo>
                      <a:pt x="1697" y="40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26" name="Freeform 1311">
                <a:extLst>
                  <a:ext uri="{FF2B5EF4-FFF2-40B4-BE49-F238E27FC236}">
                    <a16:creationId xmlns:a16="http://schemas.microsoft.com/office/drawing/2014/main" id="{56270DBE-70FF-4499-AB03-531E5914969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72570" y="4381260"/>
                <a:ext cx="289190" cy="328304"/>
              </a:xfrm>
              <a:custGeom>
                <a:avLst/>
                <a:gdLst>
                  <a:gd name="T0" fmla="*/ 1224 w 1656"/>
                  <a:gd name="T1" fmla="*/ 324 h 1734"/>
                  <a:gd name="T2" fmla="*/ 1080 w 1656"/>
                  <a:gd name="T3" fmla="*/ 303 h 1734"/>
                  <a:gd name="T4" fmla="*/ 909 w 1656"/>
                  <a:gd name="T5" fmla="*/ 216 h 1734"/>
                  <a:gd name="T6" fmla="*/ 783 w 1656"/>
                  <a:gd name="T7" fmla="*/ 126 h 1734"/>
                  <a:gd name="T8" fmla="*/ 741 w 1656"/>
                  <a:gd name="T9" fmla="*/ 24 h 1734"/>
                  <a:gd name="T10" fmla="*/ 642 w 1656"/>
                  <a:gd name="T11" fmla="*/ 0 h 1734"/>
                  <a:gd name="T12" fmla="*/ 540 w 1656"/>
                  <a:gd name="T13" fmla="*/ 75 h 1734"/>
                  <a:gd name="T14" fmla="*/ 345 w 1656"/>
                  <a:gd name="T15" fmla="*/ 144 h 1734"/>
                  <a:gd name="T16" fmla="*/ 282 w 1656"/>
                  <a:gd name="T17" fmla="*/ 306 h 1734"/>
                  <a:gd name="T18" fmla="*/ 153 w 1656"/>
                  <a:gd name="T19" fmla="*/ 441 h 1734"/>
                  <a:gd name="T20" fmla="*/ 204 w 1656"/>
                  <a:gd name="T21" fmla="*/ 573 h 1734"/>
                  <a:gd name="T22" fmla="*/ 78 w 1656"/>
                  <a:gd name="T23" fmla="*/ 651 h 1734"/>
                  <a:gd name="T24" fmla="*/ 0 w 1656"/>
                  <a:gd name="T25" fmla="*/ 729 h 1734"/>
                  <a:gd name="T26" fmla="*/ 0 w 1656"/>
                  <a:gd name="T27" fmla="*/ 915 h 1734"/>
                  <a:gd name="T28" fmla="*/ 144 w 1656"/>
                  <a:gd name="T29" fmla="*/ 924 h 1734"/>
                  <a:gd name="T30" fmla="*/ 222 w 1656"/>
                  <a:gd name="T31" fmla="*/ 987 h 1734"/>
                  <a:gd name="T32" fmla="*/ 237 w 1656"/>
                  <a:gd name="T33" fmla="*/ 1080 h 1734"/>
                  <a:gd name="T34" fmla="*/ 450 w 1656"/>
                  <a:gd name="T35" fmla="*/ 1119 h 1734"/>
                  <a:gd name="T36" fmla="*/ 546 w 1656"/>
                  <a:gd name="T37" fmla="*/ 1227 h 1734"/>
                  <a:gd name="T38" fmla="*/ 702 w 1656"/>
                  <a:gd name="T39" fmla="*/ 1227 h 1734"/>
                  <a:gd name="T40" fmla="*/ 804 w 1656"/>
                  <a:gd name="T41" fmla="*/ 1224 h 1734"/>
                  <a:gd name="T42" fmla="*/ 810 w 1656"/>
                  <a:gd name="T43" fmla="*/ 1335 h 1734"/>
                  <a:gd name="T44" fmla="*/ 810 w 1656"/>
                  <a:gd name="T45" fmla="*/ 1479 h 1734"/>
                  <a:gd name="T46" fmla="*/ 926 w 1656"/>
                  <a:gd name="T47" fmla="*/ 1548 h 1734"/>
                  <a:gd name="T48" fmla="*/ 930 w 1656"/>
                  <a:gd name="T49" fmla="*/ 1734 h 1734"/>
                  <a:gd name="T50" fmla="*/ 1047 w 1656"/>
                  <a:gd name="T51" fmla="*/ 1725 h 1734"/>
                  <a:gd name="T52" fmla="*/ 1188 w 1656"/>
                  <a:gd name="T53" fmla="*/ 1635 h 1734"/>
                  <a:gd name="T54" fmla="*/ 1356 w 1656"/>
                  <a:gd name="T55" fmla="*/ 1569 h 1734"/>
                  <a:gd name="T56" fmla="*/ 1374 w 1656"/>
                  <a:gd name="T57" fmla="*/ 1371 h 1734"/>
                  <a:gd name="T58" fmla="*/ 1392 w 1656"/>
                  <a:gd name="T59" fmla="*/ 1173 h 1734"/>
                  <a:gd name="T60" fmla="*/ 1608 w 1656"/>
                  <a:gd name="T61" fmla="*/ 1023 h 1734"/>
                  <a:gd name="T62" fmla="*/ 1572 w 1656"/>
                  <a:gd name="T63" fmla="*/ 789 h 1734"/>
                  <a:gd name="T64" fmla="*/ 1644 w 1656"/>
                  <a:gd name="T65" fmla="*/ 579 h 1734"/>
                  <a:gd name="T66" fmla="*/ 1656 w 1656"/>
                  <a:gd name="T67" fmla="*/ 411 h 1734"/>
                  <a:gd name="T68" fmla="*/ 1572 w 1656"/>
                  <a:gd name="T69" fmla="*/ 345 h 1734"/>
                  <a:gd name="T70" fmla="*/ 1392 w 1656"/>
                  <a:gd name="T71" fmla="*/ 213 h 1734"/>
                  <a:gd name="T72" fmla="*/ 1302 w 1656"/>
                  <a:gd name="T73" fmla="*/ 231 h 1734"/>
                  <a:gd name="T74" fmla="*/ 1224 w 1656"/>
                  <a:gd name="T75" fmla="*/ 324 h 1734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656"/>
                  <a:gd name="T115" fmla="*/ 0 h 1734"/>
                  <a:gd name="T116" fmla="*/ 1656 w 1656"/>
                  <a:gd name="T117" fmla="*/ 1734 h 1734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656" h="1734">
                    <a:moveTo>
                      <a:pt x="1224" y="324"/>
                    </a:moveTo>
                    <a:lnTo>
                      <a:pt x="1080" y="303"/>
                    </a:lnTo>
                    <a:lnTo>
                      <a:pt x="909" y="216"/>
                    </a:lnTo>
                    <a:lnTo>
                      <a:pt x="783" y="126"/>
                    </a:lnTo>
                    <a:lnTo>
                      <a:pt x="741" y="24"/>
                    </a:lnTo>
                    <a:lnTo>
                      <a:pt x="642" y="0"/>
                    </a:lnTo>
                    <a:lnTo>
                      <a:pt x="540" y="75"/>
                    </a:lnTo>
                    <a:lnTo>
                      <a:pt x="345" y="144"/>
                    </a:lnTo>
                    <a:lnTo>
                      <a:pt x="282" y="306"/>
                    </a:lnTo>
                    <a:lnTo>
                      <a:pt x="153" y="441"/>
                    </a:lnTo>
                    <a:lnTo>
                      <a:pt x="204" y="573"/>
                    </a:lnTo>
                    <a:lnTo>
                      <a:pt x="78" y="651"/>
                    </a:lnTo>
                    <a:lnTo>
                      <a:pt x="0" y="729"/>
                    </a:lnTo>
                    <a:lnTo>
                      <a:pt x="0" y="915"/>
                    </a:lnTo>
                    <a:lnTo>
                      <a:pt x="144" y="924"/>
                    </a:lnTo>
                    <a:lnTo>
                      <a:pt x="222" y="987"/>
                    </a:lnTo>
                    <a:lnTo>
                      <a:pt x="237" y="1080"/>
                    </a:lnTo>
                    <a:lnTo>
                      <a:pt x="450" y="1119"/>
                    </a:lnTo>
                    <a:lnTo>
                      <a:pt x="546" y="1227"/>
                    </a:lnTo>
                    <a:lnTo>
                      <a:pt x="702" y="1227"/>
                    </a:lnTo>
                    <a:lnTo>
                      <a:pt x="804" y="1224"/>
                    </a:lnTo>
                    <a:lnTo>
                      <a:pt x="810" y="1335"/>
                    </a:lnTo>
                    <a:lnTo>
                      <a:pt x="810" y="1479"/>
                    </a:lnTo>
                    <a:lnTo>
                      <a:pt x="926" y="1548"/>
                    </a:lnTo>
                    <a:lnTo>
                      <a:pt x="930" y="1734"/>
                    </a:lnTo>
                    <a:lnTo>
                      <a:pt x="1047" y="1725"/>
                    </a:lnTo>
                    <a:lnTo>
                      <a:pt x="1188" y="1635"/>
                    </a:lnTo>
                    <a:lnTo>
                      <a:pt x="1356" y="1569"/>
                    </a:lnTo>
                    <a:lnTo>
                      <a:pt x="1374" y="1371"/>
                    </a:lnTo>
                    <a:lnTo>
                      <a:pt x="1392" y="1173"/>
                    </a:lnTo>
                    <a:lnTo>
                      <a:pt x="1608" y="1023"/>
                    </a:lnTo>
                    <a:lnTo>
                      <a:pt x="1572" y="789"/>
                    </a:lnTo>
                    <a:lnTo>
                      <a:pt x="1644" y="579"/>
                    </a:lnTo>
                    <a:lnTo>
                      <a:pt x="1656" y="411"/>
                    </a:lnTo>
                    <a:lnTo>
                      <a:pt x="1572" y="345"/>
                    </a:lnTo>
                    <a:lnTo>
                      <a:pt x="1392" y="213"/>
                    </a:lnTo>
                    <a:lnTo>
                      <a:pt x="1302" y="231"/>
                    </a:lnTo>
                    <a:lnTo>
                      <a:pt x="1224" y="324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27" name="Freeform 1312">
                <a:extLst>
                  <a:ext uri="{FF2B5EF4-FFF2-40B4-BE49-F238E27FC236}">
                    <a16:creationId xmlns:a16="http://schemas.microsoft.com/office/drawing/2014/main" id="{6E820729-8CB8-423D-8595-8E0C445652D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670807" y="4651060"/>
                <a:ext cx="485127" cy="360112"/>
              </a:xfrm>
              <a:custGeom>
                <a:avLst/>
                <a:gdLst>
                  <a:gd name="T0" fmla="*/ 2508 w 2778"/>
                  <a:gd name="T1" fmla="*/ 36 h 1902"/>
                  <a:gd name="T2" fmla="*/ 2358 w 2778"/>
                  <a:gd name="T3" fmla="*/ 0 h 1902"/>
                  <a:gd name="T4" fmla="*/ 2178 w 2778"/>
                  <a:gd name="T5" fmla="*/ 156 h 1902"/>
                  <a:gd name="T6" fmla="*/ 1914 w 2778"/>
                  <a:gd name="T7" fmla="*/ 390 h 1902"/>
                  <a:gd name="T8" fmla="*/ 1770 w 2778"/>
                  <a:gd name="T9" fmla="*/ 450 h 1902"/>
                  <a:gd name="T10" fmla="*/ 1626 w 2778"/>
                  <a:gd name="T11" fmla="*/ 594 h 1902"/>
                  <a:gd name="T12" fmla="*/ 1410 w 2778"/>
                  <a:gd name="T13" fmla="*/ 696 h 1902"/>
                  <a:gd name="T14" fmla="*/ 1284 w 2778"/>
                  <a:gd name="T15" fmla="*/ 774 h 1902"/>
                  <a:gd name="T16" fmla="*/ 1278 w 2778"/>
                  <a:gd name="T17" fmla="*/ 1026 h 1902"/>
                  <a:gd name="T18" fmla="*/ 1242 w 2778"/>
                  <a:gd name="T19" fmla="*/ 1134 h 1902"/>
                  <a:gd name="T20" fmla="*/ 1134 w 2778"/>
                  <a:gd name="T21" fmla="*/ 1200 h 1902"/>
                  <a:gd name="T22" fmla="*/ 942 w 2778"/>
                  <a:gd name="T23" fmla="*/ 1200 h 1902"/>
                  <a:gd name="T24" fmla="*/ 762 w 2778"/>
                  <a:gd name="T25" fmla="*/ 1164 h 1902"/>
                  <a:gd name="T26" fmla="*/ 630 w 2778"/>
                  <a:gd name="T27" fmla="*/ 1062 h 1902"/>
                  <a:gd name="T28" fmla="*/ 492 w 2778"/>
                  <a:gd name="T29" fmla="*/ 1128 h 1902"/>
                  <a:gd name="T30" fmla="*/ 312 w 2778"/>
                  <a:gd name="T31" fmla="*/ 1242 h 1902"/>
                  <a:gd name="T32" fmla="*/ 168 w 2778"/>
                  <a:gd name="T33" fmla="*/ 1362 h 1902"/>
                  <a:gd name="T34" fmla="*/ 6 w 2778"/>
                  <a:gd name="T35" fmla="*/ 1416 h 1902"/>
                  <a:gd name="T36" fmla="*/ 0 w 2778"/>
                  <a:gd name="T37" fmla="*/ 1566 h 1902"/>
                  <a:gd name="T38" fmla="*/ 24 w 2778"/>
                  <a:gd name="T39" fmla="*/ 1686 h 1902"/>
                  <a:gd name="T40" fmla="*/ 150 w 2778"/>
                  <a:gd name="T41" fmla="*/ 1782 h 1902"/>
                  <a:gd name="T42" fmla="*/ 204 w 2778"/>
                  <a:gd name="T43" fmla="*/ 1902 h 1902"/>
                  <a:gd name="T44" fmla="*/ 432 w 2778"/>
                  <a:gd name="T45" fmla="*/ 1872 h 1902"/>
                  <a:gd name="T46" fmla="*/ 486 w 2778"/>
                  <a:gd name="T47" fmla="*/ 1764 h 1902"/>
                  <a:gd name="T48" fmla="*/ 510 w 2778"/>
                  <a:gd name="T49" fmla="*/ 1632 h 1902"/>
                  <a:gd name="T50" fmla="*/ 558 w 2778"/>
                  <a:gd name="T51" fmla="*/ 1530 h 1902"/>
                  <a:gd name="T52" fmla="*/ 738 w 2778"/>
                  <a:gd name="T53" fmla="*/ 1458 h 1902"/>
                  <a:gd name="T54" fmla="*/ 960 w 2778"/>
                  <a:gd name="T55" fmla="*/ 1416 h 1902"/>
                  <a:gd name="T56" fmla="*/ 1068 w 2778"/>
                  <a:gd name="T57" fmla="*/ 1512 h 1902"/>
                  <a:gd name="T58" fmla="*/ 1134 w 2778"/>
                  <a:gd name="T59" fmla="*/ 1620 h 1902"/>
                  <a:gd name="T60" fmla="*/ 1284 w 2778"/>
                  <a:gd name="T61" fmla="*/ 1632 h 1902"/>
                  <a:gd name="T62" fmla="*/ 1410 w 2778"/>
                  <a:gd name="T63" fmla="*/ 1566 h 1902"/>
                  <a:gd name="T64" fmla="*/ 1428 w 2778"/>
                  <a:gd name="T65" fmla="*/ 1452 h 1902"/>
                  <a:gd name="T66" fmla="*/ 1464 w 2778"/>
                  <a:gd name="T67" fmla="*/ 1362 h 1902"/>
                  <a:gd name="T68" fmla="*/ 1572 w 2778"/>
                  <a:gd name="T69" fmla="*/ 1368 h 1902"/>
                  <a:gd name="T70" fmla="*/ 1674 w 2778"/>
                  <a:gd name="T71" fmla="*/ 1452 h 1902"/>
                  <a:gd name="T72" fmla="*/ 1824 w 2778"/>
                  <a:gd name="T73" fmla="*/ 1386 h 1902"/>
                  <a:gd name="T74" fmla="*/ 1962 w 2778"/>
                  <a:gd name="T75" fmla="*/ 1272 h 1902"/>
                  <a:gd name="T76" fmla="*/ 2076 w 2778"/>
                  <a:gd name="T77" fmla="*/ 1200 h 1902"/>
                  <a:gd name="T78" fmla="*/ 2232 w 2778"/>
                  <a:gd name="T79" fmla="*/ 1062 h 1902"/>
                  <a:gd name="T80" fmla="*/ 2448 w 2778"/>
                  <a:gd name="T81" fmla="*/ 1038 h 1902"/>
                  <a:gd name="T82" fmla="*/ 2592 w 2778"/>
                  <a:gd name="T83" fmla="*/ 1038 h 1902"/>
                  <a:gd name="T84" fmla="*/ 2682 w 2778"/>
                  <a:gd name="T85" fmla="*/ 912 h 1902"/>
                  <a:gd name="T86" fmla="*/ 2688 w 2778"/>
                  <a:gd name="T87" fmla="*/ 804 h 1902"/>
                  <a:gd name="T88" fmla="*/ 2664 w 2778"/>
                  <a:gd name="T89" fmla="*/ 612 h 1902"/>
                  <a:gd name="T90" fmla="*/ 2634 w 2778"/>
                  <a:gd name="T91" fmla="*/ 498 h 1902"/>
                  <a:gd name="T92" fmla="*/ 2724 w 2778"/>
                  <a:gd name="T93" fmla="*/ 426 h 1902"/>
                  <a:gd name="T94" fmla="*/ 2778 w 2778"/>
                  <a:gd name="T95" fmla="*/ 300 h 1902"/>
                  <a:gd name="T96" fmla="*/ 2658 w 2778"/>
                  <a:gd name="T97" fmla="*/ 309 h 1902"/>
                  <a:gd name="T98" fmla="*/ 2655 w 2778"/>
                  <a:gd name="T99" fmla="*/ 125 h 1902"/>
                  <a:gd name="T100" fmla="*/ 2508 w 2778"/>
                  <a:gd name="T101" fmla="*/ 36 h 1902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78"/>
                  <a:gd name="T154" fmla="*/ 0 h 1902"/>
                  <a:gd name="T155" fmla="*/ 2778 w 2778"/>
                  <a:gd name="T156" fmla="*/ 1902 h 1902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78" h="1902">
                    <a:moveTo>
                      <a:pt x="2508" y="36"/>
                    </a:moveTo>
                    <a:lnTo>
                      <a:pt x="2358" y="0"/>
                    </a:lnTo>
                    <a:lnTo>
                      <a:pt x="2178" y="156"/>
                    </a:lnTo>
                    <a:lnTo>
                      <a:pt x="1914" y="390"/>
                    </a:lnTo>
                    <a:lnTo>
                      <a:pt x="1770" y="450"/>
                    </a:lnTo>
                    <a:lnTo>
                      <a:pt x="1626" y="594"/>
                    </a:lnTo>
                    <a:lnTo>
                      <a:pt x="1410" y="696"/>
                    </a:lnTo>
                    <a:lnTo>
                      <a:pt x="1284" y="774"/>
                    </a:lnTo>
                    <a:lnTo>
                      <a:pt x="1278" y="1026"/>
                    </a:lnTo>
                    <a:lnTo>
                      <a:pt x="1242" y="1134"/>
                    </a:lnTo>
                    <a:lnTo>
                      <a:pt x="1134" y="1200"/>
                    </a:lnTo>
                    <a:lnTo>
                      <a:pt x="942" y="1200"/>
                    </a:lnTo>
                    <a:lnTo>
                      <a:pt x="762" y="1164"/>
                    </a:lnTo>
                    <a:lnTo>
                      <a:pt x="630" y="1062"/>
                    </a:lnTo>
                    <a:lnTo>
                      <a:pt x="492" y="1128"/>
                    </a:lnTo>
                    <a:lnTo>
                      <a:pt x="312" y="1242"/>
                    </a:lnTo>
                    <a:lnTo>
                      <a:pt x="168" y="1362"/>
                    </a:lnTo>
                    <a:lnTo>
                      <a:pt x="6" y="1416"/>
                    </a:lnTo>
                    <a:lnTo>
                      <a:pt x="0" y="1566"/>
                    </a:lnTo>
                    <a:lnTo>
                      <a:pt x="24" y="1686"/>
                    </a:lnTo>
                    <a:lnTo>
                      <a:pt x="150" y="1782"/>
                    </a:lnTo>
                    <a:lnTo>
                      <a:pt x="204" y="1902"/>
                    </a:lnTo>
                    <a:lnTo>
                      <a:pt x="432" y="1872"/>
                    </a:lnTo>
                    <a:lnTo>
                      <a:pt x="486" y="1764"/>
                    </a:lnTo>
                    <a:lnTo>
                      <a:pt x="510" y="1632"/>
                    </a:lnTo>
                    <a:lnTo>
                      <a:pt x="558" y="1530"/>
                    </a:lnTo>
                    <a:lnTo>
                      <a:pt x="738" y="1458"/>
                    </a:lnTo>
                    <a:lnTo>
                      <a:pt x="960" y="1416"/>
                    </a:lnTo>
                    <a:lnTo>
                      <a:pt x="1068" y="1512"/>
                    </a:lnTo>
                    <a:lnTo>
                      <a:pt x="1134" y="1620"/>
                    </a:lnTo>
                    <a:lnTo>
                      <a:pt x="1284" y="1632"/>
                    </a:lnTo>
                    <a:lnTo>
                      <a:pt x="1410" y="1566"/>
                    </a:lnTo>
                    <a:lnTo>
                      <a:pt x="1428" y="1452"/>
                    </a:lnTo>
                    <a:lnTo>
                      <a:pt x="1464" y="1362"/>
                    </a:lnTo>
                    <a:lnTo>
                      <a:pt x="1572" y="1368"/>
                    </a:lnTo>
                    <a:lnTo>
                      <a:pt x="1674" y="1452"/>
                    </a:lnTo>
                    <a:lnTo>
                      <a:pt x="1824" y="1386"/>
                    </a:lnTo>
                    <a:lnTo>
                      <a:pt x="1962" y="1272"/>
                    </a:lnTo>
                    <a:lnTo>
                      <a:pt x="2076" y="1200"/>
                    </a:lnTo>
                    <a:lnTo>
                      <a:pt x="2232" y="1062"/>
                    </a:lnTo>
                    <a:lnTo>
                      <a:pt x="2448" y="1038"/>
                    </a:lnTo>
                    <a:lnTo>
                      <a:pt x="2592" y="1038"/>
                    </a:lnTo>
                    <a:lnTo>
                      <a:pt x="2682" y="912"/>
                    </a:lnTo>
                    <a:lnTo>
                      <a:pt x="2688" y="804"/>
                    </a:lnTo>
                    <a:lnTo>
                      <a:pt x="2664" y="612"/>
                    </a:lnTo>
                    <a:lnTo>
                      <a:pt x="2634" y="498"/>
                    </a:lnTo>
                    <a:lnTo>
                      <a:pt x="2724" y="426"/>
                    </a:lnTo>
                    <a:lnTo>
                      <a:pt x="2778" y="300"/>
                    </a:lnTo>
                    <a:lnTo>
                      <a:pt x="2658" y="309"/>
                    </a:lnTo>
                    <a:lnTo>
                      <a:pt x="2655" y="125"/>
                    </a:lnTo>
                    <a:lnTo>
                      <a:pt x="2508" y="36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28" name="Freeform 1313">
                <a:extLst>
                  <a:ext uri="{FF2B5EF4-FFF2-40B4-BE49-F238E27FC236}">
                    <a16:creationId xmlns:a16="http://schemas.microsoft.com/office/drawing/2014/main" id="{AC8393BF-2CE0-4AE8-ACBC-E025336F9C3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42022" y="4263683"/>
                <a:ext cx="972522" cy="951970"/>
              </a:xfrm>
              <a:custGeom>
                <a:avLst/>
                <a:gdLst>
                  <a:gd name="T0" fmla="*/ 759 w 5569"/>
                  <a:gd name="T1" fmla="*/ 204 h 5028"/>
                  <a:gd name="T2" fmla="*/ 351 w 5569"/>
                  <a:gd name="T3" fmla="*/ 354 h 5028"/>
                  <a:gd name="T4" fmla="*/ 201 w 5569"/>
                  <a:gd name="T5" fmla="*/ 798 h 5028"/>
                  <a:gd name="T6" fmla="*/ 75 w 5569"/>
                  <a:gd name="T7" fmla="*/ 1164 h 5028"/>
                  <a:gd name="T8" fmla="*/ 311 w 5569"/>
                  <a:gd name="T9" fmla="*/ 2025 h 5028"/>
                  <a:gd name="T10" fmla="*/ 165 w 5569"/>
                  <a:gd name="T11" fmla="*/ 2244 h 5028"/>
                  <a:gd name="T12" fmla="*/ 6 w 5569"/>
                  <a:gd name="T13" fmla="*/ 2495 h 5028"/>
                  <a:gd name="T14" fmla="*/ 222 w 5569"/>
                  <a:gd name="T15" fmla="*/ 2888 h 5028"/>
                  <a:gd name="T16" fmla="*/ 675 w 5569"/>
                  <a:gd name="T17" fmla="*/ 3522 h 5028"/>
                  <a:gd name="T18" fmla="*/ 745 w 5569"/>
                  <a:gd name="T19" fmla="*/ 4095 h 5028"/>
                  <a:gd name="T20" fmla="*/ 963 w 5569"/>
                  <a:gd name="T21" fmla="*/ 4578 h 5028"/>
                  <a:gd name="T22" fmla="*/ 939 w 5569"/>
                  <a:gd name="T23" fmla="*/ 4923 h 5028"/>
                  <a:gd name="T24" fmla="*/ 1287 w 5569"/>
                  <a:gd name="T25" fmla="*/ 4800 h 5028"/>
                  <a:gd name="T26" fmla="*/ 1587 w 5569"/>
                  <a:gd name="T27" fmla="*/ 4962 h 5028"/>
                  <a:gd name="T28" fmla="*/ 1737 w 5569"/>
                  <a:gd name="T29" fmla="*/ 4872 h 5028"/>
                  <a:gd name="T30" fmla="*/ 1893 w 5569"/>
                  <a:gd name="T31" fmla="*/ 4494 h 5028"/>
                  <a:gd name="T32" fmla="*/ 2313 w 5569"/>
                  <a:gd name="T33" fmla="*/ 4506 h 5028"/>
                  <a:gd name="T34" fmla="*/ 2619 w 5569"/>
                  <a:gd name="T35" fmla="*/ 4386 h 5028"/>
                  <a:gd name="T36" fmla="*/ 2739 w 5569"/>
                  <a:gd name="T37" fmla="*/ 4710 h 5028"/>
                  <a:gd name="T38" fmla="*/ 3010 w 5569"/>
                  <a:gd name="T39" fmla="*/ 4872 h 5028"/>
                  <a:gd name="T40" fmla="*/ 3316 w 5569"/>
                  <a:gd name="T41" fmla="*/ 4962 h 5028"/>
                  <a:gd name="T42" fmla="*/ 3730 w 5569"/>
                  <a:gd name="T43" fmla="*/ 4944 h 5028"/>
                  <a:gd name="T44" fmla="*/ 3982 w 5569"/>
                  <a:gd name="T45" fmla="*/ 4494 h 5028"/>
                  <a:gd name="T46" fmla="*/ 4000 w 5569"/>
                  <a:gd name="T47" fmla="*/ 3936 h 5028"/>
                  <a:gd name="T48" fmla="*/ 4096 w 5569"/>
                  <a:gd name="T49" fmla="*/ 3558 h 5028"/>
                  <a:gd name="T50" fmla="*/ 3586 w 5569"/>
                  <a:gd name="T51" fmla="*/ 3575 h 5028"/>
                  <a:gd name="T52" fmla="*/ 3462 w 5569"/>
                  <a:gd name="T53" fmla="*/ 3917 h 5028"/>
                  <a:gd name="T54" fmla="*/ 3052 w 5569"/>
                  <a:gd name="T55" fmla="*/ 3732 h 5028"/>
                  <a:gd name="T56" fmla="*/ 3196 w 5569"/>
                  <a:gd name="T57" fmla="*/ 3408 h 5028"/>
                  <a:gd name="T58" fmla="*/ 3655 w 5569"/>
                  <a:gd name="T59" fmla="*/ 3108 h 5028"/>
                  <a:gd name="T60" fmla="*/ 4160 w 5569"/>
                  <a:gd name="T61" fmla="*/ 3246 h 5028"/>
                  <a:gd name="T62" fmla="*/ 4312 w 5569"/>
                  <a:gd name="T63" fmla="*/ 2820 h 5028"/>
                  <a:gd name="T64" fmla="*/ 4651 w 5569"/>
                  <a:gd name="T65" fmla="*/ 2643 h 5028"/>
                  <a:gd name="T66" fmla="*/ 5173 w 5569"/>
                  <a:gd name="T67" fmla="*/ 2229 h 5028"/>
                  <a:gd name="T68" fmla="*/ 5569 w 5569"/>
                  <a:gd name="T69" fmla="*/ 2102 h 5028"/>
                  <a:gd name="T70" fmla="*/ 5207 w 5569"/>
                  <a:gd name="T71" fmla="*/ 1739 h 5028"/>
                  <a:gd name="T72" fmla="*/ 4902 w 5569"/>
                  <a:gd name="T73" fmla="*/ 1544 h 5028"/>
                  <a:gd name="T74" fmla="*/ 4838 w 5569"/>
                  <a:gd name="T75" fmla="*/ 1269 h 5028"/>
                  <a:gd name="T76" fmla="*/ 4812 w 5569"/>
                  <a:gd name="T77" fmla="*/ 1020 h 5028"/>
                  <a:gd name="T78" fmla="*/ 4507 w 5569"/>
                  <a:gd name="T79" fmla="*/ 1113 h 5028"/>
                  <a:gd name="T80" fmla="*/ 4182 w 5569"/>
                  <a:gd name="T81" fmla="*/ 1416 h 5028"/>
                  <a:gd name="T82" fmla="*/ 3688 w 5569"/>
                  <a:gd name="T83" fmla="*/ 1271 h 5028"/>
                  <a:gd name="T84" fmla="*/ 3378 w 5569"/>
                  <a:gd name="T85" fmla="*/ 1059 h 5028"/>
                  <a:gd name="T86" fmla="*/ 2661 w 5569"/>
                  <a:gd name="T87" fmla="*/ 1080 h 5028"/>
                  <a:gd name="T88" fmla="*/ 2136 w 5569"/>
                  <a:gd name="T89" fmla="*/ 1035 h 5028"/>
                  <a:gd name="T90" fmla="*/ 2100 w 5569"/>
                  <a:gd name="T91" fmla="*/ 528 h 5028"/>
                  <a:gd name="T92" fmla="*/ 1509 w 5569"/>
                  <a:gd name="T93" fmla="*/ 198 h 5028"/>
                  <a:gd name="T94" fmla="*/ 1002 w 5569"/>
                  <a:gd name="T95" fmla="*/ 0 h 5028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5569"/>
                  <a:gd name="T145" fmla="*/ 0 h 5028"/>
                  <a:gd name="T146" fmla="*/ 5569 w 5569"/>
                  <a:gd name="T147" fmla="*/ 5028 h 5028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5569" h="5028">
                    <a:moveTo>
                      <a:pt x="1002" y="0"/>
                    </a:moveTo>
                    <a:lnTo>
                      <a:pt x="819" y="78"/>
                    </a:lnTo>
                    <a:lnTo>
                      <a:pt x="759" y="204"/>
                    </a:lnTo>
                    <a:lnTo>
                      <a:pt x="654" y="293"/>
                    </a:lnTo>
                    <a:lnTo>
                      <a:pt x="513" y="312"/>
                    </a:lnTo>
                    <a:lnTo>
                      <a:pt x="351" y="354"/>
                    </a:lnTo>
                    <a:lnTo>
                      <a:pt x="257" y="455"/>
                    </a:lnTo>
                    <a:lnTo>
                      <a:pt x="291" y="636"/>
                    </a:lnTo>
                    <a:lnTo>
                      <a:pt x="201" y="798"/>
                    </a:lnTo>
                    <a:lnTo>
                      <a:pt x="201" y="996"/>
                    </a:lnTo>
                    <a:lnTo>
                      <a:pt x="183" y="1128"/>
                    </a:lnTo>
                    <a:lnTo>
                      <a:pt x="75" y="1164"/>
                    </a:lnTo>
                    <a:lnTo>
                      <a:pt x="165" y="1668"/>
                    </a:lnTo>
                    <a:lnTo>
                      <a:pt x="294" y="1827"/>
                    </a:lnTo>
                    <a:lnTo>
                      <a:pt x="311" y="2025"/>
                    </a:lnTo>
                    <a:lnTo>
                      <a:pt x="209" y="2043"/>
                    </a:lnTo>
                    <a:lnTo>
                      <a:pt x="140" y="2117"/>
                    </a:lnTo>
                    <a:lnTo>
                      <a:pt x="165" y="2244"/>
                    </a:lnTo>
                    <a:lnTo>
                      <a:pt x="95" y="2322"/>
                    </a:lnTo>
                    <a:lnTo>
                      <a:pt x="0" y="2378"/>
                    </a:lnTo>
                    <a:lnTo>
                      <a:pt x="6" y="2495"/>
                    </a:lnTo>
                    <a:lnTo>
                      <a:pt x="171" y="2532"/>
                    </a:lnTo>
                    <a:lnTo>
                      <a:pt x="237" y="2684"/>
                    </a:lnTo>
                    <a:lnTo>
                      <a:pt x="222" y="2888"/>
                    </a:lnTo>
                    <a:lnTo>
                      <a:pt x="276" y="3065"/>
                    </a:lnTo>
                    <a:lnTo>
                      <a:pt x="441" y="3282"/>
                    </a:lnTo>
                    <a:lnTo>
                      <a:pt x="675" y="3522"/>
                    </a:lnTo>
                    <a:lnTo>
                      <a:pt x="765" y="3756"/>
                    </a:lnTo>
                    <a:lnTo>
                      <a:pt x="811" y="3935"/>
                    </a:lnTo>
                    <a:lnTo>
                      <a:pt x="745" y="4095"/>
                    </a:lnTo>
                    <a:lnTo>
                      <a:pt x="909" y="4308"/>
                    </a:lnTo>
                    <a:lnTo>
                      <a:pt x="867" y="4452"/>
                    </a:lnTo>
                    <a:lnTo>
                      <a:pt x="963" y="4578"/>
                    </a:lnTo>
                    <a:lnTo>
                      <a:pt x="867" y="4686"/>
                    </a:lnTo>
                    <a:lnTo>
                      <a:pt x="918" y="4775"/>
                    </a:lnTo>
                    <a:lnTo>
                      <a:pt x="939" y="4923"/>
                    </a:lnTo>
                    <a:lnTo>
                      <a:pt x="1035" y="4938"/>
                    </a:lnTo>
                    <a:lnTo>
                      <a:pt x="1107" y="4794"/>
                    </a:lnTo>
                    <a:lnTo>
                      <a:pt x="1287" y="4800"/>
                    </a:lnTo>
                    <a:lnTo>
                      <a:pt x="1353" y="4854"/>
                    </a:lnTo>
                    <a:lnTo>
                      <a:pt x="1413" y="4944"/>
                    </a:lnTo>
                    <a:lnTo>
                      <a:pt x="1587" y="4962"/>
                    </a:lnTo>
                    <a:lnTo>
                      <a:pt x="1641" y="5028"/>
                    </a:lnTo>
                    <a:lnTo>
                      <a:pt x="1749" y="4980"/>
                    </a:lnTo>
                    <a:lnTo>
                      <a:pt x="1737" y="4872"/>
                    </a:lnTo>
                    <a:lnTo>
                      <a:pt x="1731" y="4692"/>
                    </a:lnTo>
                    <a:lnTo>
                      <a:pt x="1773" y="4578"/>
                    </a:lnTo>
                    <a:lnTo>
                      <a:pt x="1893" y="4494"/>
                    </a:lnTo>
                    <a:lnTo>
                      <a:pt x="2025" y="4506"/>
                    </a:lnTo>
                    <a:lnTo>
                      <a:pt x="2199" y="4494"/>
                    </a:lnTo>
                    <a:lnTo>
                      <a:pt x="2313" y="4506"/>
                    </a:lnTo>
                    <a:lnTo>
                      <a:pt x="2439" y="4452"/>
                    </a:lnTo>
                    <a:lnTo>
                      <a:pt x="2523" y="4386"/>
                    </a:lnTo>
                    <a:lnTo>
                      <a:pt x="2619" y="4386"/>
                    </a:lnTo>
                    <a:lnTo>
                      <a:pt x="2655" y="4470"/>
                    </a:lnTo>
                    <a:lnTo>
                      <a:pt x="2649" y="4584"/>
                    </a:lnTo>
                    <a:lnTo>
                      <a:pt x="2739" y="4710"/>
                    </a:lnTo>
                    <a:lnTo>
                      <a:pt x="2848" y="4794"/>
                    </a:lnTo>
                    <a:lnTo>
                      <a:pt x="2962" y="4776"/>
                    </a:lnTo>
                    <a:lnTo>
                      <a:pt x="3010" y="4872"/>
                    </a:lnTo>
                    <a:lnTo>
                      <a:pt x="3106" y="4926"/>
                    </a:lnTo>
                    <a:lnTo>
                      <a:pt x="3250" y="4908"/>
                    </a:lnTo>
                    <a:lnTo>
                      <a:pt x="3316" y="4962"/>
                    </a:lnTo>
                    <a:lnTo>
                      <a:pt x="3442" y="5010"/>
                    </a:lnTo>
                    <a:lnTo>
                      <a:pt x="3586" y="5010"/>
                    </a:lnTo>
                    <a:lnTo>
                      <a:pt x="3730" y="4944"/>
                    </a:lnTo>
                    <a:lnTo>
                      <a:pt x="3838" y="4812"/>
                    </a:lnTo>
                    <a:lnTo>
                      <a:pt x="3898" y="4674"/>
                    </a:lnTo>
                    <a:lnTo>
                      <a:pt x="3982" y="4494"/>
                    </a:lnTo>
                    <a:lnTo>
                      <a:pt x="4108" y="4326"/>
                    </a:lnTo>
                    <a:lnTo>
                      <a:pt x="3982" y="4080"/>
                    </a:lnTo>
                    <a:lnTo>
                      <a:pt x="4000" y="3936"/>
                    </a:lnTo>
                    <a:lnTo>
                      <a:pt x="4114" y="3768"/>
                    </a:lnTo>
                    <a:lnTo>
                      <a:pt x="4159" y="3663"/>
                    </a:lnTo>
                    <a:lnTo>
                      <a:pt x="4096" y="3558"/>
                    </a:lnTo>
                    <a:lnTo>
                      <a:pt x="3988" y="3462"/>
                    </a:lnTo>
                    <a:lnTo>
                      <a:pt x="3772" y="3503"/>
                    </a:lnTo>
                    <a:lnTo>
                      <a:pt x="3586" y="3575"/>
                    </a:lnTo>
                    <a:lnTo>
                      <a:pt x="3538" y="3681"/>
                    </a:lnTo>
                    <a:lnTo>
                      <a:pt x="3512" y="3813"/>
                    </a:lnTo>
                    <a:lnTo>
                      <a:pt x="3462" y="3917"/>
                    </a:lnTo>
                    <a:lnTo>
                      <a:pt x="3232" y="3947"/>
                    </a:lnTo>
                    <a:lnTo>
                      <a:pt x="3174" y="3824"/>
                    </a:lnTo>
                    <a:lnTo>
                      <a:pt x="3052" y="3732"/>
                    </a:lnTo>
                    <a:lnTo>
                      <a:pt x="3027" y="3614"/>
                    </a:lnTo>
                    <a:lnTo>
                      <a:pt x="3034" y="3462"/>
                    </a:lnTo>
                    <a:lnTo>
                      <a:pt x="3196" y="3408"/>
                    </a:lnTo>
                    <a:lnTo>
                      <a:pt x="3334" y="3291"/>
                    </a:lnTo>
                    <a:lnTo>
                      <a:pt x="3499" y="3186"/>
                    </a:lnTo>
                    <a:lnTo>
                      <a:pt x="3655" y="3108"/>
                    </a:lnTo>
                    <a:lnTo>
                      <a:pt x="3793" y="3210"/>
                    </a:lnTo>
                    <a:lnTo>
                      <a:pt x="3971" y="3246"/>
                    </a:lnTo>
                    <a:lnTo>
                      <a:pt x="4160" y="3246"/>
                    </a:lnTo>
                    <a:lnTo>
                      <a:pt x="4273" y="3177"/>
                    </a:lnTo>
                    <a:lnTo>
                      <a:pt x="4306" y="3068"/>
                    </a:lnTo>
                    <a:lnTo>
                      <a:pt x="4312" y="2820"/>
                    </a:lnTo>
                    <a:lnTo>
                      <a:pt x="4438" y="2741"/>
                    </a:lnTo>
                    <a:lnTo>
                      <a:pt x="4475" y="2723"/>
                    </a:lnTo>
                    <a:lnTo>
                      <a:pt x="4651" y="2643"/>
                    </a:lnTo>
                    <a:lnTo>
                      <a:pt x="4799" y="2495"/>
                    </a:lnTo>
                    <a:lnTo>
                      <a:pt x="4943" y="2435"/>
                    </a:lnTo>
                    <a:lnTo>
                      <a:pt x="5173" y="2229"/>
                    </a:lnTo>
                    <a:lnTo>
                      <a:pt x="5386" y="2046"/>
                    </a:lnTo>
                    <a:lnTo>
                      <a:pt x="5536" y="2081"/>
                    </a:lnTo>
                    <a:lnTo>
                      <a:pt x="5569" y="2102"/>
                    </a:lnTo>
                    <a:lnTo>
                      <a:pt x="5560" y="1845"/>
                    </a:lnTo>
                    <a:lnTo>
                      <a:pt x="5302" y="1847"/>
                    </a:lnTo>
                    <a:lnTo>
                      <a:pt x="5207" y="1739"/>
                    </a:lnTo>
                    <a:lnTo>
                      <a:pt x="4993" y="1700"/>
                    </a:lnTo>
                    <a:lnTo>
                      <a:pt x="4979" y="1607"/>
                    </a:lnTo>
                    <a:lnTo>
                      <a:pt x="4902" y="1544"/>
                    </a:lnTo>
                    <a:lnTo>
                      <a:pt x="4754" y="1536"/>
                    </a:lnTo>
                    <a:lnTo>
                      <a:pt x="4757" y="1346"/>
                    </a:lnTo>
                    <a:lnTo>
                      <a:pt x="4838" y="1269"/>
                    </a:lnTo>
                    <a:lnTo>
                      <a:pt x="4960" y="1194"/>
                    </a:lnTo>
                    <a:lnTo>
                      <a:pt x="4909" y="1059"/>
                    </a:lnTo>
                    <a:lnTo>
                      <a:pt x="4812" y="1020"/>
                    </a:lnTo>
                    <a:lnTo>
                      <a:pt x="4666" y="996"/>
                    </a:lnTo>
                    <a:lnTo>
                      <a:pt x="4558" y="1043"/>
                    </a:lnTo>
                    <a:lnTo>
                      <a:pt x="4507" y="1113"/>
                    </a:lnTo>
                    <a:lnTo>
                      <a:pt x="4410" y="1287"/>
                    </a:lnTo>
                    <a:lnTo>
                      <a:pt x="4294" y="1328"/>
                    </a:lnTo>
                    <a:lnTo>
                      <a:pt x="4182" y="1416"/>
                    </a:lnTo>
                    <a:lnTo>
                      <a:pt x="4083" y="1416"/>
                    </a:lnTo>
                    <a:lnTo>
                      <a:pt x="3874" y="1281"/>
                    </a:lnTo>
                    <a:lnTo>
                      <a:pt x="3688" y="1271"/>
                    </a:lnTo>
                    <a:lnTo>
                      <a:pt x="3522" y="1271"/>
                    </a:lnTo>
                    <a:lnTo>
                      <a:pt x="3442" y="1185"/>
                    </a:lnTo>
                    <a:lnTo>
                      <a:pt x="3378" y="1059"/>
                    </a:lnTo>
                    <a:lnTo>
                      <a:pt x="3250" y="1004"/>
                    </a:lnTo>
                    <a:lnTo>
                      <a:pt x="2939" y="996"/>
                    </a:lnTo>
                    <a:lnTo>
                      <a:pt x="2661" y="1080"/>
                    </a:lnTo>
                    <a:lnTo>
                      <a:pt x="2460" y="1071"/>
                    </a:lnTo>
                    <a:lnTo>
                      <a:pt x="2246" y="1073"/>
                    </a:lnTo>
                    <a:lnTo>
                      <a:pt x="2136" y="1035"/>
                    </a:lnTo>
                    <a:lnTo>
                      <a:pt x="2091" y="942"/>
                    </a:lnTo>
                    <a:lnTo>
                      <a:pt x="2115" y="696"/>
                    </a:lnTo>
                    <a:lnTo>
                      <a:pt x="2100" y="528"/>
                    </a:lnTo>
                    <a:lnTo>
                      <a:pt x="1833" y="366"/>
                    </a:lnTo>
                    <a:lnTo>
                      <a:pt x="1722" y="243"/>
                    </a:lnTo>
                    <a:lnTo>
                      <a:pt x="1509" y="198"/>
                    </a:lnTo>
                    <a:lnTo>
                      <a:pt x="1299" y="132"/>
                    </a:lnTo>
                    <a:lnTo>
                      <a:pt x="1173" y="45"/>
                    </a:lnTo>
                    <a:lnTo>
                      <a:pt x="100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30" name="Freeform 1315">
                <a:extLst>
                  <a:ext uri="{FF2B5EF4-FFF2-40B4-BE49-F238E27FC236}">
                    <a16:creationId xmlns:a16="http://schemas.microsoft.com/office/drawing/2014/main" id="{493C54F9-995C-46D7-A578-60D9E608BA2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095805" y="4585172"/>
                <a:ext cx="1214387" cy="1056481"/>
              </a:xfrm>
              <a:custGeom>
                <a:avLst/>
                <a:gdLst>
                  <a:gd name="T0" fmla="*/ 8676 w 4636"/>
                  <a:gd name="T1" fmla="*/ 738 h 3720"/>
                  <a:gd name="T2" fmla="*/ 8194 w 4636"/>
                  <a:gd name="T3" fmla="*/ 1098 h 3720"/>
                  <a:gd name="T4" fmla="*/ 7578 w 4636"/>
                  <a:gd name="T5" fmla="*/ 918 h 3720"/>
                  <a:gd name="T6" fmla="*/ 6885 w 4636"/>
                  <a:gd name="T7" fmla="*/ 1161 h 3720"/>
                  <a:gd name="T8" fmla="*/ 6404 w 4636"/>
                  <a:gd name="T9" fmla="*/ 733 h 3720"/>
                  <a:gd name="T10" fmla="*/ 5940 w 4636"/>
                  <a:gd name="T11" fmla="*/ 441 h 3720"/>
                  <a:gd name="T12" fmla="*/ 5301 w 4636"/>
                  <a:gd name="T13" fmla="*/ 0 h 3720"/>
                  <a:gd name="T14" fmla="*/ 4815 w 4636"/>
                  <a:gd name="T15" fmla="*/ 522 h 3720"/>
                  <a:gd name="T16" fmla="*/ 3915 w 4636"/>
                  <a:gd name="T17" fmla="*/ 1008 h 3720"/>
                  <a:gd name="T18" fmla="*/ 3514 w 4636"/>
                  <a:gd name="T19" fmla="*/ 513 h 3720"/>
                  <a:gd name="T20" fmla="*/ 2898 w 4636"/>
                  <a:gd name="T21" fmla="*/ 792 h 3720"/>
                  <a:gd name="T22" fmla="*/ 2646 w 4636"/>
                  <a:gd name="T23" fmla="*/ 1863 h 3720"/>
                  <a:gd name="T24" fmla="*/ 1818 w 4636"/>
                  <a:gd name="T25" fmla="*/ 1809 h 3720"/>
                  <a:gd name="T26" fmla="*/ 1161 w 4636"/>
                  <a:gd name="T27" fmla="*/ 1971 h 3720"/>
                  <a:gd name="T28" fmla="*/ 1143 w 4636"/>
                  <a:gd name="T29" fmla="*/ 2619 h 3720"/>
                  <a:gd name="T30" fmla="*/ 1467 w 4636"/>
                  <a:gd name="T31" fmla="*/ 3087 h 3720"/>
                  <a:gd name="T32" fmla="*/ 918 w 4636"/>
                  <a:gd name="T33" fmla="*/ 3357 h 3720"/>
                  <a:gd name="T34" fmla="*/ 711 w 4636"/>
                  <a:gd name="T35" fmla="*/ 4032 h 3720"/>
                  <a:gd name="T36" fmla="*/ 432 w 4636"/>
                  <a:gd name="T37" fmla="*/ 4491 h 3720"/>
                  <a:gd name="T38" fmla="*/ 657 w 4636"/>
                  <a:gd name="T39" fmla="*/ 5031 h 3720"/>
                  <a:gd name="T40" fmla="*/ 540 w 4636"/>
                  <a:gd name="T41" fmla="*/ 5571 h 3720"/>
                  <a:gd name="T42" fmla="*/ 1170 w 4636"/>
                  <a:gd name="T43" fmla="*/ 5886 h 3720"/>
                  <a:gd name="T44" fmla="*/ 738 w 4636"/>
                  <a:gd name="T45" fmla="*/ 6507 h 3720"/>
                  <a:gd name="T46" fmla="*/ 324 w 4636"/>
                  <a:gd name="T47" fmla="*/ 8019 h 3720"/>
                  <a:gd name="T48" fmla="*/ 1683 w 4636"/>
                  <a:gd name="T49" fmla="*/ 7731 h 3720"/>
                  <a:gd name="T50" fmla="*/ 2079 w 4636"/>
                  <a:gd name="T51" fmla="*/ 7731 h 3720"/>
                  <a:gd name="T52" fmla="*/ 1845 w 4636"/>
                  <a:gd name="T53" fmla="*/ 7110 h 3720"/>
                  <a:gd name="T54" fmla="*/ 2592 w 4636"/>
                  <a:gd name="T55" fmla="*/ 6939 h 3720"/>
                  <a:gd name="T56" fmla="*/ 3681 w 4636"/>
                  <a:gd name="T57" fmla="*/ 7425 h 3720"/>
                  <a:gd name="T58" fmla="*/ 4509 w 4636"/>
                  <a:gd name="T59" fmla="*/ 7380 h 3720"/>
                  <a:gd name="T60" fmla="*/ 5220 w 4636"/>
                  <a:gd name="T61" fmla="*/ 7371 h 3720"/>
                  <a:gd name="T62" fmla="*/ 6426 w 4636"/>
                  <a:gd name="T63" fmla="*/ 7560 h 3720"/>
                  <a:gd name="T64" fmla="*/ 6867 w 4636"/>
                  <a:gd name="T65" fmla="*/ 6804 h 3720"/>
                  <a:gd name="T66" fmla="*/ 7560 w 4636"/>
                  <a:gd name="T67" fmla="*/ 6678 h 3720"/>
                  <a:gd name="T68" fmla="*/ 8109 w 4636"/>
                  <a:gd name="T69" fmla="*/ 6291 h 3720"/>
                  <a:gd name="T70" fmla="*/ 8568 w 4636"/>
                  <a:gd name="T71" fmla="*/ 6732 h 3720"/>
                  <a:gd name="T72" fmla="*/ 8937 w 4636"/>
                  <a:gd name="T73" fmla="*/ 6057 h 3720"/>
                  <a:gd name="T74" fmla="*/ 8910 w 4636"/>
                  <a:gd name="T75" fmla="*/ 5319 h 3720"/>
                  <a:gd name="T76" fmla="*/ 9639 w 4636"/>
                  <a:gd name="T77" fmla="*/ 5517 h 3720"/>
                  <a:gd name="T78" fmla="*/ 10161 w 4636"/>
                  <a:gd name="T79" fmla="*/ 4968 h 3720"/>
                  <a:gd name="T80" fmla="*/ 10363 w 4636"/>
                  <a:gd name="T81" fmla="*/ 4616 h 3720"/>
                  <a:gd name="T82" fmla="*/ 10287 w 4636"/>
                  <a:gd name="T83" fmla="*/ 4131 h 3720"/>
                  <a:gd name="T84" fmla="*/ 10204 w 4636"/>
                  <a:gd name="T85" fmla="*/ 3353 h 3720"/>
                  <a:gd name="T86" fmla="*/ 9655 w 4636"/>
                  <a:gd name="T87" fmla="*/ 2384 h 3720"/>
                  <a:gd name="T88" fmla="*/ 9342 w 4636"/>
                  <a:gd name="T89" fmla="*/ 1476 h 3720"/>
                  <a:gd name="T90" fmla="*/ 8988 w 4636"/>
                  <a:gd name="T91" fmla="*/ 1017 h 3720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4636"/>
                  <a:gd name="T139" fmla="*/ 0 h 3720"/>
                  <a:gd name="T140" fmla="*/ 4636 w 4636"/>
                  <a:gd name="T141" fmla="*/ 3720 h 3720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4636" h="3720">
                    <a:moveTo>
                      <a:pt x="3995" y="452"/>
                    </a:moveTo>
                    <a:lnTo>
                      <a:pt x="3920" y="416"/>
                    </a:lnTo>
                    <a:lnTo>
                      <a:pt x="3856" y="328"/>
                    </a:lnTo>
                    <a:lnTo>
                      <a:pt x="3744" y="324"/>
                    </a:lnTo>
                    <a:lnTo>
                      <a:pt x="3652" y="384"/>
                    </a:lnTo>
                    <a:lnTo>
                      <a:pt x="3642" y="488"/>
                    </a:lnTo>
                    <a:lnTo>
                      <a:pt x="3568" y="520"/>
                    </a:lnTo>
                    <a:lnTo>
                      <a:pt x="3484" y="516"/>
                    </a:lnTo>
                    <a:lnTo>
                      <a:pt x="3368" y="408"/>
                    </a:lnTo>
                    <a:lnTo>
                      <a:pt x="3146" y="410"/>
                    </a:lnTo>
                    <a:lnTo>
                      <a:pt x="3120" y="480"/>
                    </a:lnTo>
                    <a:lnTo>
                      <a:pt x="3060" y="516"/>
                    </a:lnTo>
                    <a:lnTo>
                      <a:pt x="2892" y="496"/>
                    </a:lnTo>
                    <a:lnTo>
                      <a:pt x="2834" y="446"/>
                    </a:lnTo>
                    <a:lnTo>
                      <a:pt x="2846" y="326"/>
                    </a:lnTo>
                    <a:lnTo>
                      <a:pt x="2766" y="252"/>
                    </a:lnTo>
                    <a:lnTo>
                      <a:pt x="2716" y="160"/>
                    </a:lnTo>
                    <a:lnTo>
                      <a:pt x="2640" y="196"/>
                    </a:lnTo>
                    <a:lnTo>
                      <a:pt x="2570" y="188"/>
                    </a:lnTo>
                    <a:lnTo>
                      <a:pt x="2472" y="102"/>
                    </a:lnTo>
                    <a:lnTo>
                      <a:pt x="2356" y="0"/>
                    </a:lnTo>
                    <a:lnTo>
                      <a:pt x="2164" y="64"/>
                    </a:lnTo>
                    <a:lnTo>
                      <a:pt x="2152" y="120"/>
                    </a:lnTo>
                    <a:lnTo>
                      <a:pt x="2140" y="232"/>
                    </a:lnTo>
                    <a:lnTo>
                      <a:pt x="1920" y="340"/>
                    </a:lnTo>
                    <a:lnTo>
                      <a:pt x="1842" y="422"/>
                    </a:lnTo>
                    <a:lnTo>
                      <a:pt x="1740" y="448"/>
                    </a:lnTo>
                    <a:lnTo>
                      <a:pt x="1608" y="384"/>
                    </a:lnTo>
                    <a:lnTo>
                      <a:pt x="1608" y="300"/>
                    </a:lnTo>
                    <a:lnTo>
                      <a:pt x="1562" y="228"/>
                    </a:lnTo>
                    <a:lnTo>
                      <a:pt x="1400" y="120"/>
                    </a:lnTo>
                    <a:lnTo>
                      <a:pt x="1332" y="280"/>
                    </a:lnTo>
                    <a:lnTo>
                      <a:pt x="1288" y="352"/>
                    </a:lnTo>
                    <a:lnTo>
                      <a:pt x="1276" y="432"/>
                    </a:lnTo>
                    <a:lnTo>
                      <a:pt x="1092" y="708"/>
                    </a:lnTo>
                    <a:lnTo>
                      <a:pt x="1176" y="828"/>
                    </a:lnTo>
                    <a:lnTo>
                      <a:pt x="1120" y="864"/>
                    </a:lnTo>
                    <a:lnTo>
                      <a:pt x="916" y="868"/>
                    </a:lnTo>
                    <a:lnTo>
                      <a:pt x="808" y="804"/>
                    </a:lnTo>
                    <a:lnTo>
                      <a:pt x="708" y="844"/>
                    </a:lnTo>
                    <a:lnTo>
                      <a:pt x="648" y="928"/>
                    </a:lnTo>
                    <a:lnTo>
                      <a:pt x="516" y="876"/>
                    </a:lnTo>
                    <a:lnTo>
                      <a:pt x="408" y="952"/>
                    </a:lnTo>
                    <a:lnTo>
                      <a:pt x="448" y="1072"/>
                    </a:lnTo>
                    <a:lnTo>
                      <a:pt x="508" y="1164"/>
                    </a:lnTo>
                    <a:lnTo>
                      <a:pt x="636" y="1204"/>
                    </a:lnTo>
                    <a:lnTo>
                      <a:pt x="684" y="1236"/>
                    </a:lnTo>
                    <a:lnTo>
                      <a:pt x="652" y="1372"/>
                    </a:lnTo>
                    <a:lnTo>
                      <a:pt x="624" y="1452"/>
                    </a:lnTo>
                    <a:lnTo>
                      <a:pt x="480" y="1452"/>
                    </a:lnTo>
                    <a:lnTo>
                      <a:pt x="408" y="1492"/>
                    </a:lnTo>
                    <a:lnTo>
                      <a:pt x="360" y="1596"/>
                    </a:lnTo>
                    <a:lnTo>
                      <a:pt x="384" y="1744"/>
                    </a:lnTo>
                    <a:lnTo>
                      <a:pt x="316" y="1792"/>
                    </a:lnTo>
                    <a:lnTo>
                      <a:pt x="208" y="1840"/>
                    </a:lnTo>
                    <a:lnTo>
                      <a:pt x="172" y="1900"/>
                    </a:lnTo>
                    <a:lnTo>
                      <a:pt x="192" y="1996"/>
                    </a:lnTo>
                    <a:lnTo>
                      <a:pt x="232" y="2076"/>
                    </a:lnTo>
                    <a:lnTo>
                      <a:pt x="208" y="2140"/>
                    </a:lnTo>
                    <a:lnTo>
                      <a:pt x="292" y="2236"/>
                    </a:lnTo>
                    <a:lnTo>
                      <a:pt x="240" y="2316"/>
                    </a:lnTo>
                    <a:lnTo>
                      <a:pt x="204" y="2400"/>
                    </a:lnTo>
                    <a:lnTo>
                      <a:pt x="240" y="2476"/>
                    </a:lnTo>
                    <a:lnTo>
                      <a:pt x="328" y="2532"/>
                    </a:lnTo>
                    <a:lnTo>
                      <a:pt x="520" y="2548"/>
                    </a:lnTo>
                    <a:lnTo>
                      <a:pt x="520" y="2616"/>
                    </a:lnTo>
                    <a:lnTo>
                      <a:pt x="408" y="2700"/>
                    </a:lnTo>
                    <a:lnTo>
                      <a:pt x="360" y="2764"/>
                    </a:lnTo>
                    <a:lnTo>
                      <a:pt x="328" y="2892"/>
                    </a:lnTo>
                    <a:lnTo>
                      <a:pt x="120" y="3204"/>
                    </a:lnTo>
                    <a:lnTo>
                      <a:pt x="0" y="3456"/>
                    </a:lnTo>
                    <a:lnTo>
                      <a:pt x="144" y="3564"/>
                    </a:lnTo>
                    <a:lnTo>
                      <a:pt x="292" y="3720"/>
                    </a:lnTo>
                    <a:lnTo>
                      <a:pt x="580" y="3568"/>
                    </a:lnTo>
                    <a:lnTo>
                      <a:pt x="748" y="3436"/>
                    </a:lnTo>
                    <a:lnTo>
                      <a:pt x="820" y="3456"/>
                    </a:lnTo>
                    <a:lnTo>
                      <a:pt x="888" y="3484"/>
                    </a:lnTo>
                    <a:lnTo>
                      <a:pt x="924" y="3436"/>
                    </a:lnTo>
                    <a:lnTo>
                      <a:pt x="892" y="3312"/>
                    </a:lnTo>
                    <a:lnTo>
                      <a:pt x="816" y="3240"/>
                    </a:lnTo>
                    <a:lnTo>
                      <a:pt x="820" y="3160"/>
                    </a:lnTo>
                    <a:lnTo>
                      <a:pt x="880" y="3148"/>
                    </a:lnTo>
                    <a:lnTo>
                      <a:pt x="1044" y="3160"/>
                    </a:lnTo>
                    <a:lnTo>
                      <a:pt x="1152" y="3084"/>
                    </a:lnTo>
                    <a:lnTo>
                      <a:pt x="1312" y="3000"/>
                    </a:lnTo>
                    <a:lnTo>
                      <a:pt x="1468" y="3084"/>
                    </a:lnTo>
                    <a:lnTo>
                      <a:pt x="1636" y="3300"/>
                    </a:lnTo>
                    <a:lnTo>
                      <a:pt x="1740" y="3288"/>
                    </a:lnTo>
                    <a:lnTo>
                      <a:pt x="1864" y="3264"/>
                    </a:lnTo>
                    <a:lnTo>
                      <a:pt x="2004" y="3280"/>
                    </a:lnTo>
                    <a:lnTo>
                      <a:pt x="2044" y="3336"/>
                    </a:lnTo>
                    <a:lnTo>
                      <a:pt x="2236" y="3340"/>
                    </a:lnTo>
                    <a:lnTo>
                      <a:pt x="2320" y="3276"/>
                    </a:lnTo>
                    <a:lnTo>
                      <a:pt x="2692" y="3280"/>
                    </a:lnTo>
                    <a:lnTo>
                      <a:pt x="2752" y="3360"/>
                    </a:lnTo>
                    <a:lnTo>
                      <a:pt x="2856" y="3360"/>
                    </a:lnTo>
                    <a:lnTo>
                      <a:pt x="3016" y="3280"/>
                    </a:lnTo>
                    <a:lnTo>
                      <a:pt x="3028" y="3088"/>
                    </a:lnTo>
                    <a:lnTo>
                      <a:pt x="3052" y="3024"/>
                    </a:lnTo>
                    <a:lnTo>
                      <a:pt x="3132" y="3016"/>
                    </a:lnTo>
                    <a:lnTo>
                      <a:pt x="3232" y="3060"/>
                    </a:lnTo>
                    <a:lnTo>
                      <a:pt x="3360" y="2968"/>
                    </a:lnTo>
                    <a:lnTo>
                      <a:pt x="3420" y="2920"/>
                    </a:lnTo>
                    <a:lnTo>
                      <a:pt x="3516" y="2904"/>
                    </a:lnTo>
                    <a:lnTo>
                      <a:pt x="3604" y="2796"/>
                    </a:lnTo>
                    <a:lnTo>
                      <a:pt x="3724" y="2848"/>
                    </a:lnTo>
                    <a:lnTo>
                      <a:pt x="3724" y="2940"/>
                    </a:lnTo>
                    <a:lnTo>
                      <a:pt x="3808" y="2992"/>
                    </a:lnTo>
                    <a:lnTo>
                      <a:pt x="3916" y="2956"/>
                    </a:lnTo>
                    <a:lnTo>
                      <a:pt x="4000" y="2820"/>
                    </a:lnTo>
                    <a:lnTo>
                      <a:pt x="3972" y="2692"/>
                    </a:lnTo>
                    <a:lnTo>
                      <a:pt x="3904" y="2548"/>
                    </a:lnTo>
                    <a:lnTo>
                      <a:pt x="3900" y="2400"/>
                    </a:lnTo>
                    <a:lnTo>
                      <a:pt x="3960" y="2364"/>
                    </a:lnTo>
                    <a:lnTo>
                      <a:pt x="4164" y="2356"/>
                    </a:lnTo>
                    <a:lnTo>
                      <a:pt x="4240" y="2388"/>
                    </a:lnTo>
                    <a:lnTo>
                      <a:pt x="4284" y="2452"/>
                    </a:lnTo>
                    <a:lnTo>
                      <a:pt x="4476" y="2436"/>
                    </a:lnTo>
                    <a:lnTo>
                      <a:pt x="4540" y="2380"/>
                    </a:lnTo>
                    <a:lnTo>
                      <a:pt x="4516" y="2208"/>
                    </a:lnTo>
                    <a:lnTo>
                      <a:pt x="4548" y="2136"/>
                    </a:lnTo>
                    <a:lnTo>
                      <a:pt x="4621" y="2150"/>
                    </a:lnTo>
                    <a:lnTo>
                      <a:pt x="4606" y="2051"/>
                    </a:lnTo>
                    <a:lnTo>
                      <a:pt x="4573" y="1992"/>
                    </a:lnTo>
                    <a:lnTo>
                      <a:pt x="4636" y="1920"/>
                    </a:lnTo>
                    <a:lnTo>
                      <a:pt x="4572" y="1836"/>
                    </a:lnTo>
                    <a:lnTo>
                      <a:pt x="4600" y="1740"/>
                    </a:lnTo>
                    <a:lnTo>
                      <a:pt x="4490" y="1598"/>
                    </a:lnTo>
                    <a:lnTo>
                      <a:pt x="4535" y="1490"/>
                    </a:lnTo>
                    <a:lnTo>
                      <a:pt x="4505" y="1377"/>
                    </a:lnTo>
                    <a:lnTo>
                      <a:pt x="4444" y="1215"/>
                    </a:lnTo>
                    <a:lnTo>
                      <a:pt x="4291" y="1059"/>
                    </a:lnTo>
                    <a:lnTo>
                      <a:pt x="4177" y="911"/>
                    </a:lnTo>
                    <a:lnTo>
                      <a:pt x="4142" y="792"/>
                    </a:lnTo>
                    <a:lnTo>
                      <a:pt x="4152" y="656"/>
                    </a:lnTo>
                    <a:lnTo>
                      <a:pt x="4108" y="555"/>
                    </a:lnTo>
                    <a:lnTo>
                      <a:pt x="3997" y="531"/>
                    </a:lnTo>
                    <a:lnTo>
                      <a:pt x="3995" y="45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32" name="Freeform 1317">
                <a:extLst>
                  <a:ext uri="{FF2B5EF4-FFF2-40B4-BE49-F238E27FC236}">
                    <a16:creationId xmlns:a16="http://schemas.microsoft.com/office/drawing/2014/main" id="{800D0398-A2D5-4E4A-B35D-A0DBEBB974D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287550" y="5713222"/>
                <a:ext cx="491413" cy="313536"/>
              </a:xfrm>
              <a:custGeom>
                <a:avLst/>
                <a:gdLst>
                  <a:gd name="T0" fmla="*/ 14724 w 469"/>
                  <a:gd name="T1" fmla="*/ 0 h 276"/>
                  <a:gd name="T2" fmla="*/ 13500 w 469"/>
                  <a:gd name="T3" fmla="*/ 108 h 276"/>
                  <a:gd name="T4" fmla="*/ 12564 w 469"/>
                  <a:gd name="T5" fmla="*/ 684 h 276"/>
                  <a:gd name="T6" fmla="*/ 10152 w 469"/>
                  <a:gd name="T7" fmla="*/ 468 h 276"/>
                  <a:gd name="T8" fmla="*/ 9432 w 469"/>
                  <a:gd name="T9" fmla="*/ 432 h 276"/>
                  <a:gd name="T10" fmla="*/ 8856 w 469"/>
                  <a:gd name="T11" fmla="*/ 1404 h 276"/>
                  <a:gd name="T12" fmla="*/ 8244 w 469"/>
                  <a:gd name="T13" fmla="*/ 1080 h 276"/>
                  <a:gd name="T14" fmla="*/ 7668 w 469"/>
                  <a:gd name="T15" fmla="*/ 1008 h 276"/>
                  <a:gd name="T16" fmla="*/ 6840 w 469"/>
                  <a:gd name="T17" fmla="*/ 1656 h 276"/>
                  <a:gd name="T18" fmla="*/ 6264 w 469"/>
                  <a:gd name="T19" fmla="*/ 1656 h 276"/>
                  <a:gd name="T20" fmla="*/ 5220 w 469"/>
                  <a:gd name="T21" fmla="*/ 1440 h 276"/>
                  <a:gd name="T22" fmla="*/ 3888 w 469"/>
                  <a:gd name="T23" fmla="*/ 2736 h 276"/>
                  <a:gd name="T24" fmla="*/ 2412 w 469"/>
                  <a:gd name="T25" fmla="*/ 3996 h 276"/>
                  <a:gd name="T26" fmla="*/ 1548 w 469"/>
                  <a:gd name="T27" fmla="*/ 3708 h 276"/>
                  <a:gd name="T28" fmla="*/ 756 w 469"/>
                  <a:gd name="T29" fmla="*/ 4104 h 276"/>
                  <a:gd name="T30" fmla="*/ 648 w 469"/>
                  <a:gd name="T31" fmla="*/ 5112 h 276"/>
                  <a:gd name="T32" fmla="*/ 0 w 469"/>
                  <a:gd name="T33" fmla="*/ 5868 h 276"/>
                  <a:gd name="T34" fmla="*/ 576 w 469"/>
                  <a:gd name="T35" fmla="*/ 7704 h 276"/>
                  <a:gd name="T36" fmla="*/ 1548 w 469"/>
                  <a:gd name="T37" fmla="*/ 8352 h 276"/>
                  <a:gd name="T38" fmla="*/ 2592 w 469"/>
                  <a:gd name="T39" fmla="*/ 9720 h 276"/>
                  <a:gd name="T40" fmla="*/ 3600 w 469"/>
                  <a:gd name="T41" fmla="*/ 9936 h 276"/>
                  <a:gd name="T42" fmla="*/ 4644 w 469"/>
                  <a:gd name="T43" fmla="*/ 9504 h 276"/>
                  <a:gd name="T44" fmla="*/ 5436 w 469"/>
                  <a:gd name="T45" fmla="*/ 9396 h 276"/>
                  <a:gd name="T46" fmla="*/ 6156 w 469"/>
                  <a:gd name="T47" fmla="*/ 8856 h 276"/>
                  <a:gd name="T48" fmla="*/ 9180 w 469"/>
                  <a:gd name="T49" fmla="*/ 8892 h 276"/>
                  <a:gd name="T50" fmla="*/ 10296 w 469"/>
                  <a:gd name="T51" fmla="*/ 9000 h 276"/>
                  <a:gd name="T52" fmla="*/ 11052 w 469"/>
                  <a:gd name="T53" fmla="*/ 8244 h 276"/>
                  <a:gd name="T54" fmla="*/ 12420 w 469"/>
                  <a:gd name="T55" fmla="*/ 8244 h 276"/>
                  <a:gd name="T56" fmla="*/ 13104 w 469"/>
                  <a:gd name="T57" fmla="*/ 7668 h 276"/>
                  <a:gd name="T58" fmla="*/ 15120 w 469"/>
                  <a:gd name="T59" fmla="*/ 6408 h 276"/>
                  <a:gd name="T60" fmla="*/ 16560 w 469"/>
                  <a:gd name="T61" fmla="*/ 4680 h 276"/>
                  <a:gd name="T62" fmla="*/ 16884 w 469"/>
                  <a:gd name="T63" fmla="*/ 3348 h 276"/>
                  <a:gd name="T64" fmla="*/ 16776 w 469"/>
                  <a:gd name="T65" fmla="*/ 2376 h 276"/>
                  <a:gd name="T66" fmla="*/ 16308 w 469"/>
                  <a:gd name="T67" fmla="*/ 1548 h 276"/>
                  <a:gd name="T68" fmla="*/ 16020 w 469"/>
                  <a:gd name="T69" fmla="*/ 792 h 276"/>
                  <a:gd name="T70" fmla="*/ 15264 w 469"/>
                  <a:gd name="T71" fmla="*/ 648 h 276"/>
                  <a:gd name="T72" fmla="*/ 14724 w 469"/>
                  <a:gd name="T73" fmla="*/ 0 h 27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469"/>
                  <a:gd name="T112" fmla="*/ 0 h 276"/>
                  <a:gd name="T113" fmla="*/ 469 w 469"/>
                  <a:gd name="T114" fmla="*/ 276 h 27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469" h="276">
                    <a:moveTo>
                      <a:pt x="409" y="0"/>
                    </a:moveTo>
                    <a:lnTo>
                      <a:pt x="375" y="3"/>
                    </a:lnTo>
                    <a:lnTo>
                      <a:pt x="349" y="19"/>
                    </a:lnTo>
                    <a:lnTo>
                      <a:pt x="282" y="13"/>
                    </a:lnTo>
                    <a:lnTo>
                      <a:pt x="262" y="12"/>
                    </a:lnTo>
                    <a:lnTo>
                      <a:pt x="246" y="39"/>
                    </a:lnTo>
                    <a:lnTo>
                      <a:pt x="229" y="30"/>
                    </a:lnTo>
                    <a:lnTo>
                      <a:pt x="213" y="28"/>
                    </a:lnTo>
                    <a:lnTo>
                      <a:pt x="190" y="46"/>
                    </a:lnTo>
                    <a:lnTo>
                      <a:pt x="174" y="46"/>
                    </a:lnTo>
                    <a:lnTo>
                      <a:pt x="145" y="40"/>
                    </a:lnTo>
                    <a:lnTo>
                      <a:pt x="108" y="76"/>
                    </a:lnTo>
                    <a:lnTo>
                      <a:pt x="67" y="111"/>
                    </a:lnTo>
                    <a:lnTo>
                      <a:pt x="43" y="103"/>
                    </a:lnTo>
                    <a:lnTo>
                      <a:pt x="21" y="114"/>
                    </a:lnTo>
                    <a:lnTo>
                      <a:pt x="18" y="142"/>
                    </a:lnTo>
                    <a:lnTo>
                      <a:pt x="0" y="163"/>
                    </a:lnTo>
                    <a:lnTo>
                      <a:pt x="16" y="214"/>
                    </a:lnTo>
                    <a:lnTo>
                      <a:pt x="43" y="232"/>
                    </a:lnTo>
                    <a:lnTo>
                      <a:pt x="72" y="270"/>
                    </a:lnTo>
                    <a:lnTo>
                      <a:pt x="100" y="276"/>
                    </a:lnTo>
                    <a:lnTo>
                      <a:pt x="129" y="264"/>
                    </a:lnTo>
                    <a:lnTo>
                      <a:pt x="151" y="261"/>
                    </a:lnTo>
                    <a:lnTo>
                      <a:pt x="171" y="246"/>
                    </a:lnTo>
                    <a:lnTo>
                      <a:pt x="255" y="247"/>
                    </a:lnTo>
                    <a:lnTo>
                      <a:pt x="286" y="250"/>
                    </a:lnTo>
                    <a:lnTo>
                      <a:pt x="307" y="229"/>
                    </a:lnTo>
                    <a:lnTo>
                      <a:pt x="345" y="229"/>
                    </a:lnTo>
                    <a:lnTo>
                      <a:pt x="364" y="213"/>
                    </a:lnTo>
                    <a:lnTo>
                      <a:pt x="420" y="178"/>
                    </a:lnTo>
                    <a:lnTo>
                      <a:pt x="460" y="130"/>
                    </a:lnTo>
                    <a:lnTo>
                      <a:pt x="469" y="93"/>
                    </a:lnTo>
                    <a:lnTo>
                      <a:pt x="466" y="66"/>
                    </a:lnTo>
                    <a:lnTo>
                      <a:pt x="453" y="43"/>
                    </a:lnTo>
                    <a:lnTo>
                      <a:pt x="445" y="22"/>
                    </a:lnTo>
                    <a:lnTo>
                      <a:pt x="424" y="18"/>
                    </a:lnTo>
                    <a:lnTo>
                      <a:pt x="40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225" name="화살표: 오른쪽 1">
              <a:extLst>
                <a:ext uri="{FF2B5EF4-FFF2-40B4-BE49-F238E27FC236}">
                  <a16:creationId xmlns:a16="http://schemas.microsoft.com/office/drawing/2014/main" id="{6A69BE21-E225-4CDC-A9DF-04245214C10D}"/>
                </a:ext>
              </a:extLst>
            </p:cNvPr>
            <p:cNvSpPr/>
            <p:nvPr/>
          </p:nvSpPr>
          <p:spPr>
            <a:xfrm rot="3446632" flipV="1">
              <a:off x="6674058" y="3313764"/>
              <a:ext cx="677803" cy="276981"/>
            </a:xfrm>
            <a:custGeom>
              <a:avLst/>
              <a:gdLst>
                <a:gd name="connsiteX0" fmla="*/ 0 w 2519182"/>
                <a:gd name="connsiteY0" fmla="*/ 342038 h 1368152"/>
                <a:gd name="connsiteX1" fmla="*/ 1835106 w 2519182"/>
                <a:gd name="connsiteY1" fmla="*/ 342038 h 1368152"/>
                <a:gd name="connsiteX2" fmla="*/ 1835106 w 2519182"/>
                <a:gd name="connsiteY2" fmla="*/ 0 h 1368152"/>
                <a:gd name="connsiteX3" fmla="*/ 2519182 w 2519182"/>
                <a:gd name="connsiteY3" fmla="*/ 684076 h 1368152"/>
                <a:gd name="connsiteX4" fmla="*/ 1835106 w 2519182"/>
                <a:gd name="connsiteY4" fmla="*/ 1368152 h 1368152"/>
                <a:gd name="connsiteX5" fmla="*/ 1835106 w 2519182"/>
                <a:gd name="connsiteY5" fmla="*/ 1026114 h 1368152"/>
                <a:gd name="connsiteX6" fmla="*/ 0 w 2519182"/>
                <a:gd name="connsiteY6" fmla="*/ 1026114 h 1368152"/>
                <a:gd name="connsiteX7" fmla="*/ 0 w 2519182"/>
                <a:gd name="connsiteY7" fmla="*/ 342038 h 1368152"/>
                <a:gd name="connsiteX0" fmla="*/ 0 w 2519182"/>
                <a:gd name="connsiteY0" fmla="*/ 1026114 h 1368152"/>
                <a:gd name="connsiteX1" fmla="*/ 1835106 w 2519182"/>
                <a:gd name="connsiteY1" fmla="*/ 342038 h 1368152"/>
                <a:gd name="connsiteX2" fmla="*/ 1835106 w 2519182"/>
                <a:gd name="connsiteY2" fmla="*/ 0 h 1368152"/>
                <a:gd name="connsiteX3" fmla="*/ 2519182 w 2519182"/>
                <a:gd name="connsiteY3" fmla="*/ 684076 h 1368152"/>
                <a:gd name="connsiteX4" fmla="*/ 1835106 w 2519182"/>
                <a:gd name="connsiteY4" fmla="*/ 1368152 h 1368152"/>
                <a:gd name="connsiteX5" fmla="*/ 1835106 w 2519182"/>
                <a:gd name="connsiteY5" fmla="*/ 1026114 h 1368152"/>
                <a:gd name="connsiteX6" fmla="*/ 0 w 2519182"/>
                <a:gd name="connsiteY6" fmla="*/ 1026114 h 1368152"/>
                <a:gd name="connsiteX0" fmla="*/ 0 w 2728743"/>
                <a:gd name="connsiteY0" fmla="*/ 654541 h 1368152"/>
                <a:gd name="connsiteX1" fmla="*/ 2044667 w 2728743"/>
                <a:gd name="connsiteY1" fmla="*/ 342038 h 1368152"/>
                <a:gd name="connsiteX2" fmla="*/ 2044667 w 2728743"/>
                <a:gd name="connsiteY2" fmla="*/ 0 h 1368152"/>
                <a:gd name="connsiteX3" fmla="*/ 2728743 w 2728743"/>
                <a:gd name="connsiteY3" fmla="*/ 684076 h 1368152"/>
                <a:gd name="connsiteX4" fmla="*/ 2044667 w 2728743"/>
                <a:gd name="connsiteY4" fmla="*/ 1368152 h 1368152"/>
                <a:gd name="connsiteX5" fmla="*/ 2044667 w 2728743"/>
                <a:gd name="connsiteY5" fmla="*/ 1026114 h 1368152"/>
                <a:gd name="connsiteX6" fmla="*/ 0 w 2728743"/>
                <a:gd name="connsiteY6" fmla="*/ 654541 h 1368152"/>
                <a:gd name="connsiteX0" fmla="*/ 0 w 2690641"/>
                <a:gd name="connsiteY0" fmla="*/ 683124 h 1368152"/>
                <a:gd name="connsiteX1" fmla="*/ 2006565 w 2690641"/>
                <a:gd name="connsiteY1" fmla="*/ 342038 h 1368152"/>
                <a:gd name="connsiteX2" fmla="*/ 2006565 w 2690641"/>
                <a:gd name="connsiteY2" fmla="*/ 0 h 1368152"/>
                <a:gd name="connsiteX3" fmla="*/ 2690641 w 2690641"/>
                <a:gd name="connsiteY3" fmla="*/ 684076 h 1368152"/>
                <a:gd name="connsiteX4" fmla="*/ 2006565 w 2690641"/>
                <a:gd name="connsiteY4" fmla="*/ 1368152 h 1368152"/>
                <a:gd name="connsiteX5" fmla="*/ 2006565 w 2690641"/>
                <a:gd name="connsiteY5" fmla="*/ 1026114 h 1368152"/>
                <a:gd name="connsiteX6" fmla="*/ 0 w 2690641"/>
                <a:gd name="connsiteY6" fmla="*/ 683124 h 1368152"/>
                <a:gd name="connsiteX0" fmla="*/ 0 w 2690641"/>
                <a:gd name="connsiteY0" fmla="*/ 683124 h 1368152"/>
                <a:gd name="connsiteX1" fmla="*/ 2006565 w 2690641"/>
                <a:gd name="connsiteY1" fmla="*/ 342038 h 1368152"/>
                <a:gd name="connsiteX2" fmla="*/ 2006565 w 2690641"/>
                <a:gd name="connsiteY2" fmla="*/ 0 h 1368152"/>
                <a:gd name="connsiteX3" fmla="*/ 2690641 w 2690641"/>
                <a:gd name="connsiteY3" fmla="*/ 684076 h 1368152"/>
                <a:gd name="connsiteX4" fmla="*/ 2006565 w 2690641"/>
                <a:gd name="connsiteY4" fmla="*/ 1368152 h 1368152"/>
                <a:gd name="connsiteX5" fmla="*/ 2006565 w 2690641"/>
                <a:gd name="connsiteY5" fmla="*/ 1026114 h 1368152"/>
                <a:gd name="connsiteX6" fmla="*/ 676459 w 2690641"/>
                <a:gd name="connsiteY6" fmla="*/ 798860 h 1368152"/>
                <a:gd name="connsiteX7" fmla="*/ 0 w 2690641"/>
                <a:gd name="connsiteY7" fmla="*/ 683124 h 1368152"/>
                <a:gd name="connsiteX0" fmla="*/ 0 w 2690641"/>
                <a:gd name="connsiteY0" fmla="*/ 683124 h 1368152"/>
                <a:gd name="connsiteX1" fmla="*/ 668665 w 2690641"/>
                <a:gd name="connsiteY1" fmla="*/ 550601 h 1368152"/>
                <a:gd name="connsiteX2" fmla="*/ 2006565 w 2690641"/>
                <a:gd name="connsiteY2" fmla="*/ 342038 h 1368152"/>
                <a:gd name="connsiteX3" fmla="*/ 2006565 w 2690641"/>
                <a:gd name="connsiteY3" fmla="*/ 0 h 1368152"/>
                <a:gd name="connsiteX4" fmla="*/ 2690641 w 2690641"/>
                <a:gd name="connsiteY4" fmla="*/ 684076 h 1368152"/>
                <a:gd name="connsiteX5" fmla="*/ 2006565 w 2690641"/>
                <a:gd name="connsiteY5" fmla="*/ 1368152 h 1368152"/>
                <a:gd name="connsiteX6" fmla="*/ 2006565 w 2690641"/>
                <a:gd name="connsiteY6" fmla="*/ 1026114 h 1368152"/>
                <a:gd name="connsiteX7" fmla="*/ 676459 w 2690641"/>
                <a:gd name="connsiteY7" fmla="*/ 798860 h 1368152"/>
                <a:gd name="connsiteX8" fmla="*/ 0 w 2690641"/>
                <a:gd name="connsiteY8" fmla="*/ 683124 h 1368152"/>
                <a:gd name="connsiteX0" fmla="*/ 0 w 3307989"/>
                <a:gd name="connsiteY0" fmla="*/ 715669 h 1368152"/>
                <a:gd name="connsiteX1" fmla="*/ 1286013 w 3307989"/>
                <a:gd name="connsiteY1" fmla="*/ 550601 h 1368152"/>
                <a:gd name="connsiteX2" fmla="*/ 2623913 w 3307989"/>
                <a:gd name="connsiteY2" fmla="*/ 342038 h 1368152"/>
                <a:gd name="connsiteX3" fmla="*/ 2623913 w 3307989"/>
                <a:gd name="connsiteY3" fmla="*/ 0 h 1368152"/>
                <a:gd name="connsiteX4" fmla="*/ 3307989 w 3307989"/>
                <a:gd name="connsiteY4" fmla="*/ 684076 h 1368152"/>
                <a:gd name="connsiteX5" fmla="*/ 2623913 w 3307989"/>
                <a:gd name="connsiteY5" fmla="*/ 1368152 h 1368152"/>
                <a:gd name="connsiteX6" fmla="*/ 2623913 w 3307989"/>
                <a:gd name="connsiteY6" fmla="*/ 1026114 h 1368152"/>
                <a:gd name="connsiteX7" fmla="*/ 1293807 w 3307989"/>
                <a:gd name="connsiteY7" fmla="*/ 798860 h 1368152"/>
                <a:gd name="connsiteX8" fmla="*/ 0 w 3307989"/>
                <a:gd name="connsiteY8" fmla="*/ 715669 h 1368152"/>
                <a:gd name="connsiteX0" fmla="*/ 0 w 3307989"/>
                <a:gd name="connsiteY0" fmla="*/ 715669 h 1368152"/>
                <a:gd name="connsiteX1" fmla="*/ 1286013 w 3307989"/>
                <a:gd name="connsiteY1" fmla="*/ 550601 h 1368152"/>
                <a:gd name="connsiteX2" fmla="*/ 2623913 w 3307989"/>
                <a:gd name="connsiteY2" fmla="*/ 342038 h 1368152"/>
                <a:gd name="connsiteX3" fmla="*/ 2623913 w 3307989"/>
                <a:gd name="connsiteY3" fmla="*/ 0 h 1368152"/>
                <a:gd name="connsiteX4" fmla="*/ 3307989 w 3307989"/>
                <a:gd name="connsiteY4" fmla="*/ 684076 h 1368152"/>
                <a:gd name="connsiteX5" fmla="*/ 2623913 w 3307989"/>
                <a:gd name="connsiteY5" fmla="*/ 1368152 h 1368152"/>
                <a:gd name="connsiteX6" fmla="*/ 2623913 w 3307989"/>
                <a:gd name="connsiteY6" fmla="*/ 1026114 h 1368152"/>
                <a:gd name="connsiteX7" fmla="*/ 0 w 3307989"/>
                <a:gd name="connsiteY7" fmla="*/ 715669 h 1368152"/>
                <a:gd name="connsiteX0" fmla="*/ 0 w 3307989"/>
                <a:gd name="connsiteY0" fmla="*/ 715669 h 1368152"/>
                <a:gd name="connsiteX1" fmla="*/ 2623913 w 3307989"/>
                <a:gd name="connsiteY1" fmla="*/ 342038 h 1368152"/>
                <a:gd name="connsiteX2" fmla="*/ 2623913 w 3307989"/>
                <a:gd name="connsiteY2" fmla="*/ 0 h 1368152"/>
                <a:gd name="connsiteX3" fmla="*/ 3307989 w 3307989"/>
                <a:gd name="connsiteY3" fmla="*/ 684076 h 1368152"/>
                <a:gd name="connsiteX4" fmla="*/ 2623913 w 3307989"/>
                <a:gd name="connsiteY4" fmla="*/ 1368152 h 1368152"/>
                <a:gd name="connsiteX5" fmla="*/ 2623913 w 3307989"/>
                <a:gd name="connsiteY5" fmla="*/ 1026114 h 1368152"/>
                <a:gd name="connsiteX6" fmla="*/ 0 w 3307989"/>
                <a:gd name="connsiteY6" fmla="*/ 715669 h 1368152"/>
                <a:gd name="connsiteX0" fmla="*/ 0 w 3665830"/>
                <a:gd name="connsiteY0" fmla="*/ 702780 h 1368152"/>
                <a:gd name="connsiteX1" fmla="*/ 2981754 w 3665830"/>
                <a:gd name="connsiteY1" fmla="*/ 342038 h 1368152"/>
                <a:gd name="connsiteX2" fmla="*/ 2981754 w 3665830"/>
                <a:gd name="connsiteY2" fmla="*/ 0 h 1368152"/>
                <a:gd name="connsiteX3" fmla="*/ 3665830 w 3665830"/>
                <a:gd name="connsiteY3" fmla="*/ 684076 h 1368152"/>
                <a:gd name="connsiteX4" fmla="*/ 2981754 w 3665830"/>
                <a:gd name="connsiteY4" fmla="*/ 1368152 h 1368152"/>
                <a:gd name="connsiteX5" fmla="*/ 2981754 w 3665830"/>
                <a:gd name="connsiteY5" fmla="*/ 1026114 h 1368152"/>
                <a:gd name="connsiteX6" fmla="*/ 0 w 3665830"/>
                <a:gd name="connsiteY6" fmla="*/ 702780 h 1368152"/>
                <a:gd name="connsiteX0" fmla="*/ 0 w 3045077"/>
                <a:gd name="connsiteY0" fmla="*/ 683290 h 1368152"/>
                <a:gd name="connsiteX1" fmla="*/ 2361001 w 3045077"/>
                <a:gd name="connsiteY1" fmla="*/ 342038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045077"/>
                <a:gd name="connsiteY0" fmla="*/ 683290 h 1368152"/>
                <a:gd name="connsiteX1" fmla="*/ 2361001 w 3045077"/>
                <a:gd name="connsiteY1" fmla="*/ 342038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045077"/>
                <a:gd name="connsiteY0" fmla="*/ 683290 h 1368152"/>
                <a:gd name="connsiteX1" fmla="*/ 2361001 w 3045077"/>
                <a:gd name="connsiteY1" fmla="*/ 342038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045077"/>
                <a:gd name="connsiteY0" fmla="*/ 683290 h 1368152"/>
                <a:gd name="connsiteX1" fmla="*/ 2361001 w 3045077"/>
                <a:gd name="connsiteY1" fmla="*/ 342038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045077"/>
                <a:gd name="connsiteY0" fmla="*/ 683290 h 1368152"/>
                <a:gd name="connsiteX1" fmla="*/ 2361001 w 3045077"/>
                <a:gd name="connsiteY1" fmla="*/ 342038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045077"/>
                <a:gd name="connsiteY0" fmla="*/ 683290 h 1368152"/>
                <a:gd name="connsiteX1" fmla="*/ 2361001 w 3045077"/>
                <a:gd name="connsiteY1" fmla="*/ 342038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045077"/>
                <a:gd name="connsiteY0" fmla="*/ 683290 h 1368152"/>
                <a:gd name="connsiteX1" fmla="*/ 2461126 w 3045077"/>
                <a:gd name="connsiteY1" fmla="*/ 434667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045077"/>
                <a:gd name="connsiteY0" fmla="*/ 683290 h 1368152"/>
                <a:gd name="connsiteX1" fmla="*/ 2461126 w 3045077"/>
                <a:gd name="connsiteY1" fmla="*/ 434667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045077"/>
                <a:gd name="connsiteY0" fmla="*/ 683290 h 1368152"/>
                <a:gd name="connsiteX1" fmla="*/ 2568315 w 3045077"/>
                <a:gd name="connsiteY1" fmla="*/ 309941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045077"/>
                <a:gd name="connsiteY0" fmla="*/ 683290 h 1368152"/>
                <a:gd name="connsiteX1" fmla="*/ 2540401 w 3045077"/>
                <a:gd name="connsiteY1" fmla="*/ 282304 h 1368152"/>
                <a:gd name="connsiteX2" fmla="*/ 2361001 w 3045077"/>
                <a:gd name="connsiteY2" fmla="*/ 0 h 1368152"/>
                <a:gd name="connsiteX3" fmla="*/ 3045077 w 3045077"/>
                <a:gd name="connsiteY3" fmla="*/ 684076 h 1368152"/>
                <a:gd name="connsiteX4" fmla="*/ 2361001 w 3045077"/>
                <a:gd name="connsiteY4" fmla="*/ 1368152 h 1368152"/>
                <a:gd name="connsiteX5" fmla="*/ 2361001 w 3045077"/>
                <a:gd name="connsiteY5" fmla="*/ 1026114 h 1368152"/>
                <a:gd name="connsiteX6" fmla="*/ 0 w 3045077"/>
                <a:gd name="connsiteY6" fmla="*/ 683290 h 1368152"/>
                <a:gd name="connsiteX0" fmla="*/ 0 w 3103789"/>
                <a:gd name="connsiteY0" fmla="*/ 683290 h 1368152"/>
                <a:gd name="connsiteX1" fmla="*/ 2540401 w 3103789"/>
                <a:gd name="connsiteY1" fmla="*/ 282304 h 1368152"/>
                <a:gd name="connsiteX2" fmla="*/ 2361001 w 3103789"/>
                <a:gd name="connsiteY2" fmla="*/ 0 h 1368152"/>
                <a:gd name="connsiteX3" fmla="*/ 3103789 w 3103789"/>
                <a:gd name="connsiteY3" fmla="*/ 342277 h 1368152"/>
                <a:gd name="connsiteX4" fmla="*/ 2361001 w 3103789"/>
                <a:gd name="connsiteY4" fmla="*/ 1368152 h 1368152"/>
                <a:gd name="connsiteX5" fmla="*/ 2361001 w 3103789"/>
                <a:gd name="connsiteY5" fmla="*/ 1026114 h 1368152"/>
                <a:gd name="connsiteX6" fmla="*/ 0 w 3103789"/>
                <a:gd name="connsiteY6" fmla="*/ 683290 h 1368152"/>
                <a:gd name="connsiteX0" fmla="*/ 0 w 3130461"/>
                <a:gd name="connsiteY0" fmla="*/ 683290 h 1368152"/>
                <a:gd name="connsiteX1" fmla="*/ 2540401 w 3130461"/>
                <a:gd name="connsiteY1" fmla="*/ 282304 h 1368152"/>
                <a:gd name="connsiteX2" fmla="*/ 2361001 w 3130461"/>
                <a:gd name="connsiteY2" fmla="*/ 0 h 1368152"/>
                <a:gd name="connsiteX3" fmla="*/ 3130461 w 3130461"/>
                <a:gd name="connsiteY3" fmla="*/ 446716 h 1368152"/>
                <a:gd name="connsiteX4" fmla="*/ 2361001 w 3130461"/>
                <a:gd name="connsiteY4" fmla="*/ 1368152 h 1368152"/>
                <a:gd name="connsiteX5" fmla="*/ 2361001 w 3130461"/>
                <a:gd name="connsiteY5" fmla="*/ 1026114 h 1368152"/>
                <a:gd name="connsiteX6" fmla="*/ 0 w 3130461"/>
                <a:gd name="connsiteY6" fmla="*/ 683290 h 1368152"/>
                <a:gd name="connsiteX0" fmla="*/ 0 w 3130461"/>
                <a:gd name="connsiteY0" fmla="*/ 683290 h 1368152"/>
                <a:gd name="connsiteX1" fmla="*/ 2540401 w 3130461"/>
                <a:gd name="connsiteY1" fmla="*/ 282304 h 1368152"/>
                <a:gd name="connsiteX2" fmla="*/ 2361001 w 3130461"/>
                <a:gd name="connsiteY2" fmla="*/ 0 h 1368152"/>
                <a:gd name="connsiteX3" fmla="*/ 3130461 w 3130461"/>
                <a:gd name="connsiteY3" fmla="*/ 446716 h 1368152"/>
                <a:gd name="connsiteX4" fmla="*/ 2361001 w 3130461"/>
                <a:gd name="connsiteY4" fmla="*/ 1368152 h 1368152"/>
                <a:gd name="connsiteX5" fmla="*/ 2790928 w 3130461"/>
                <a:gd name="connsiteY5" fmla="*/ 749424 h 1368152"/>
                <a:gd name="connsiteX6" fmla="*/ 0 w 3130461"/>
                <a:gd name="connsiteY6" fmla="*/ 683290 h 1368152"/>
                <a:gd name="connsiteX0" fmla="*/ 0 w 3130461"/>
                <a:gd name="connsiteY0" fmla="*/ 683290 h 1368152"/>
                <a:gd name="connsiteX1" fmla="*/ 2540401 w 3130461"/>
                <a:gd name="connsiteY1" fmla="*/ 282304 h 1368152"/>
                <a:gd name="connsiteX2" fmla="*/ 2361001 w 3130461"/>
                <a:gd name="connsiteY2" fmla="*/ 0 h 1368152"/>
                <a:gd name="connsiteX3" fmla="*/ 3130461 w 3130461"/>
                <a:gd name="connsiteY3" fmla="*/ 446716 h 1368152"/>
                <a:gd name="connsiteX4" fmla="*/ 2361001 w 3130461"/>
                <a:gd name="connsiteY4" fmla="*/ 1368152 h 1368152"/>
                <a:gd name="connsiteX5" fmla="*/ 2922311 w 3130461"/>
                <a:gd name="connsiteY5" fmla="*/ 882743 h 1368152"/>
                <a:gd name="connsiteX6" fmla="*/ 0 w 3130461"/>
                <a:gd name="connsiteY6" fmla="*/ 683290 h 1368152"/>
                <a:gd name="connsiteX0" fmla="*/ 0 w 3130461"/>
                <a:gd name="connsiteY0" fmla="*/ 683290 h 1368152"/>
                <a:gd name="connsiteX1" fmla="*/ 2540401 w 3130461"/>
                <a:gd name="connsiteY1" fmla="*/ 282304 h 1368152"/>
                <a:gd name="connsiteX2" fmla="*/ 2361001 w 3130461"/>
                <a:gd name="connsiteY2" fmla="*/ 0 h 1368152"/>
                <a:gd name="connsiteX3" fmla="*/ 3130461 w 3130461"/>
                <a:gd name="connsiteY3" fmla="*/ 446716 h 1368152"/>
                <a:gd name="connsiteX4" fmla="*/ 2361001 w 3130461"/>
                <a:gd name="connsiteY4" fmla="*/ 1368152 h 1368152"/>
                <a:gd name="connsiteX5" fmla="*/ 2945083 w 3130461"/>
                <a:gd name="connsiteY5" fmla="*/ 863020 h 1368152"/>
                <a:gd name="connsiteX6" fmla="*/ 0 w 3130461"/>
                <a:gd name="connsiteY6" fmla="*/ 683290 h 1368152"/>
                <a:gd name="connsiteX0" fmla="*/ 0 w 3130461"/>
                <a:gd name="connsiteY0" fmla="*/ 683290 h 1368152"/>
                <a:gd name="connsiteX1" fmla="*/ 2540401 w 3130461"/>
                <a:gd name="connsiteY1" fmla="*/ 282304 h 1368152"/>
                <a:gd name="connsiteX2" fmla="*/ 2361001 w 3130461"/>
                <a:gd name="connsiteY2" fmla="*/ 0 h 1368152"/>
                <a:gd name="connsiteX3" fmla="*/ 3130461 w 3130461"/>
                <a:gd name="connsiteY3" fmla="*/ 446716 h 1368152"/>
                <a:gd name="connsiteX4" fmla="*/ 2361001 w 3130461"/>
                <a:gd name="connsiteY4" fmla="*/ 1368152 h 1368152"/>
                <a:gd name="connsiteX5" fmla="*/ 2903830 w 3130461"/>
                <a:gd name="connsiteY5" fmla="*/ 783164 h 1368152"/>
                <a:gd name="connsiteX6" fmla="*/ 0 w 3130461"/>
                <a:gd name="connsiteY6" fmla="*/ 683290 h 1368152"/>
                <a:gd name="connsiteX0" fmla="*/ 0 w 3130461"/>
                <a:gd name="connsiteY0" fmla="*/ 683290 h 1214214"/>
                <a:gd name="connsiteX1" fmla="*/ 2540401 w 3130461"/>
                <a:gd name="connsiteY1" fmla="*/ 282304 h 1214214"/>
                <a:gd name="connsiteX2" fmla="*/ 2361001 w 3130461"/>
                <a:gd name="connsiteY2" fmla="*/ 0 h 1214214"/>
                <a:gd name="connsiteX3" fmla="*/ 3130461 w 3130461"/>
                <a:gd name="connsiteY3" fmla="*/ 446716 h 1214214"/>
                <a:gd name="connsiteX4" fmla="*/ 2927569 w 3130461"/>
                <a:gd name="connsiteY4" fmla="*/ 973122 h 1214214"/>
                <a:gd name="connsiteX5" fmla="*/ 2903830 w 3130461"/>
                <a:gd name="connsiteY5" fmla="*/ 783164 h 1214214"/>
                <a:gd name="connsiteX6" fmla="*/ 0 w 3130461"/>
                <a:gd name="connsiteY6" fmla="*/ 683290 h 1214214"/>
                <a:gd name="connsiteX0" fmla="*/ 0 w 3082260"/>
                <a:gd name="connsiteY0" fmla="*/ 683290 h 1214214"/>
                <a:gd name="connsiteX1" fmla="*/ 2540401 w 3082260"/>
                <a:gd name="connsiteY1" fmla="*/ 282304 h 1214214"/>
                <a:gd name="connsiteX2" fmla="*/ 2361001 w 3082260"/>
                <a:gd name="connsiteY2" fmla="*/ 0 h 1214214"/>
                <a:gd name="connsiteX3" fmla="*/ 3082260 w 3082260"/>
                <a:gd name="connsiteY3" fmla="*/ 285227 h 1214214"/>
                <a:gd name="connsiteX4" fmla="*/ 2927569 w 3082260"/>
                <a:gd name="connsiteY4" fmla="*/ 973122 h 1214214"/>
                <a:gd name="connsiteX5" fmla="*/ 2903830 w 3082260"/>
                <a:gd name="connsiteY5" fmla="*/ 783164 h 1214214"/>
                <a:gd name="connsiteX6" fmla="*/ 0 w 3082260"/>
                <a:gd name="connsiteY6" fmla="*/ 683290 h 1214214"/>
                <a:gd name="connsiteX0" fmla="*/ 0 w 3082260"/>
                <a:gd name="connsiteY0" fmla="*/ 683290 h 1214214"/>
                <a:gd name="connsiteX1" fmla="*/ 2540401 w 3082260"/>
                <a:gd name="connsiteY1" fmla="*/ 282304 h 1214214"/>
                <a:gd name="connsiteX2" fmla="*/ 2361001 w 3082260"/>
                <a:gd name="connsiteY2" fmla="*/ 0 h 1214214"/>
                <a:gd name="connsiteX3" fmla="*/ 3082260 w 3082260"/>
                <a:gd name="connsiteY3" fmla="*/ 285227 h 1214214"/>
                <a:gd name="connsiteX4" fmla="*/ 2927569 w 3082260"/>
                <a:gd name="connsiteY4" fmla="*/ 973122 h 1214214"/>
                <a:gd name="connsiteX5" fmla="*/ 2903830 w 3082260"/>
                <a:gd name="connsiteY5" fmla="*/ 783164 h 1214214"/>
                <a:gd name="connsiteX6" fmla="*/ 0 w 3082260"/>
                <a:gd name="connsiteY6" fmla="*/ 683290 h 1214214"/>
                <a:gd name="connsiteX0" fmla="*/ 0 w 3082260"/>
                <a:gd name="connsiteY0" fmla="*/ 683290 h 1214214"/>
                <a:gd name="connsiteX1" fmla="*/ 2540401 w 3082260"/>
                <a:gd name="connsiteY1" fmla="*/ 282304 h 1214214"/>
                <a:gd name="connsiteX2" fmla="*/ 2361001 w 3082260"/>
                <a:gd name="connsiteY2" fmla="*/ 0 h 1214214"/>
                <a:gd name="connsiteX3" fmla="*/ 3082260 w 3082260"/>
                <a:gd name="connsiteY3" fmla="*/ 285227 h 1214214"/>
                <a:gd name="connsiteX4" fmla="*/ 2927569 w 3082260"/>
                <a:gd name="connsiteY4" fmla="*/ 973122 h 1214214"/>
                <a:gd name="connsiteX5" fmla="*/ 2903830 w 3082260"/>
                <a:gd name="connsiteY5" fmla="*/ 783164 h 1214214"/>
                <a:gd name="connsiteX6" fmla="*/ 0 w 3082260"/>
                <a:gd name="connsiteY6" fmla="*/ 683290 h 1214214"/>
                <a:gd name="connsiteX0" fmla="*/ 0 w 3082260"/>
                <a:gd name="connsiteY0" fmla="*/ 683290 h 1214214"/>
                <a:gd name="connsiteX1" fmla="*/ 2540401 w 3082260"/>
                <a:gd name="connsiteY1" fmla="*/ 282304 h 1214214"/>
                <a:gd name="connsiteX2" fmla="*/ 2361001 w 3082260"/>
                <a:gd name="connsiteY2" fmla="*/ 0 h 1214214"/>
                <a:gd name="connsiteX3" fmla="*/ 3082260 w 3082260"/>
                <a:gd name="connsiteY3" fmla="*/ 285227 h 1214214"/>
                <a:gd name="connsiteX4" fmla="*/ 2927569 w 3082260"/>
                <a:gd name="connsiteY4" fmla="*/ 973122 h 1214214"/>
                <a:gd name="connsiteX5" fmla="*/ 2903830 w 3082260"/>
                <a:gd name="connsiteY5" fmla="*/ 783164 h 1214214"/>
                <a:gd name="connsiteX6" fmla="*/ 0 w 3082260"/>
                <a:gd name="connsiteY6" fmla="*/ 683290 h 1214214"/>
                <a:gd name="connsiteX0" fmla="*/ 0 w 3082260"/>
                <a:gd name="connsiteY0" fmla="*/ 615257 h 1146181"/>
                <a:gd name="connsiteX1" fmla="*/ 2540401 w 3082260"/>
                <a:gd name="connsiteY1" fmla="*/ 214271 h 1146181"/>
                <a:gd name="connsiteX2" fmla="*/ 2475717 w 3082260"/>
                <a:gd name="connsiteY2" fmla="*/ 0 h 1146181"/>
                <a:gd name="connsiteX3" fmla="*/ 3082260 w 3082260"/>
                <a:gd name="connsiteY3" fmla="*/ 217194 h 1146181"/>
                <a:gd name="connsiteX4" fmla="*/ 2927569 w 3082260"/>
                <a:gd name="connsiteY4" fmla="*/ 905089 h 1146181"/>
                <a:gd name="connsiteX5" fmla="*/ 2903830 w 3082260"/>
                <a:gd name="connsiteY5" fmla="*/ 715131 h 1146181"/>
                <a:gd name="connsiteX6" fmla="*/ 0 w 3082260"/>
                <a:gd name="connsiteY6" fmla="*/ 615257 h 1146181"/>
                <a:gd name="connsiteX0" fmla="*/ 0 w 3082260"/>
                <a:gd name="connsiteY0" fmla="*/ 562487 h 1093411"/>
                <a:gd name="connsiteX1" fmla="*/ 2540401 w 3082260"/>
                <a:gd name="connsiteY1" fmla="*/ 161501 h 1093411"/>
                <a:gd name="connsiteX2" fmla="*/ 2377953 w 3082260"/>
                <a:gd name="connsiteY2" fmla="*/ 0 h 1093411"/>
                <a:gd name="connsiteX3" fmla="*/ 3082260 w 3082260"/>
                <a:gd name="connsiteY3" fmla="*/ 164424 h 1093411"/>
                <a:gd name="connsiteX4" fmla="*/ 2927569 w 3082260"/>
                <a:gd name="connsiteY4" fmla="*/ 852319 h 1093411"/>
                <a:gd name="connsiteX5" fmla="*/ 2903830 w 3082260"/>
                <a:gd name="connsiteY5" fmla="*/ 662361 h 1093411"/>
                <a:gd name="connsiteX6" fmla="*/ 0 w 3082260"/>
                <a:gd name="connsiteY6" fmla="*/ 562487 h 1093411"/>
                <a:gd name="connsiteX0" fmla="*/ 0 w 3082260"/>
                <a:gd name="connsiteY0" fmla="*/ 562487 h 1068410"/>
                <a:gd name="connsiteX1" fmla="*/ 2540401 w 3082260"/>
                <a:gd name="connsiteY1" fmla="*/ 161501 h 1068410"/>
                <a:gd name="connsiteX2" fmla="*/ 2377953 w 3082260"/>
                <a:gd name="connsiteY2" fmla="*/ 0 h 1068410"/>
                <a:gd name="connsiteX3" fmla="*/ 3082260 w 3082260"/>
                <a:gd name="connsiteY3" fmla="*/ 164424 h 1068410"/>
                <a:gd name="connsiteX4" fmla="*/ 2927569 w 3082260"/>
                <a:gd name="connsiteY4" fmla="*/ 852319 h 1068410"/>
                <a:gd name="connsiteX5" fmla="*/ 2865913 w 3082260"/>
                <a:gd name="connsiteY5" fmla="*/ 595543 h 1068410"/>
                <a:gd name="connsiteX6" fmla="*/ 0 w 3082260"/>
                <a:gd name="connsiteY6" fmla="*/ 562487 h 1068410"/>
                <a:gd name="connsiteX0" fmla="*/ 0 w 3079207"/>
                <a:gd name="connsiteY0" fmla="*/ 562487 h 1068410"/>
                <a:gd name="connsiteX1" fmla="*/ 2540401 w 3079207"/>
                <a:gd name="connsiteY1" fmla="*/ 161501 h 1068410"/>
                <a:gd name="connsiteX2" fmla="*/ 2377953 w 3079207"/>
                <a:gd name="connsiteY2" fmla="*/ 0 h 1068410"/>
                <a:gd name="connsiteX3" fmla="*/ 3079207 w 3079207"/>
                <a:gd name="connsiteY3" fmla="*/ 206926 h 1068410"/>
                <a:gd name="connsiteX4" fmla="*/ 2927569 w 3079207"/>
                <a:gd name="connsiteY4" fmla="*/ 852319 h 1068410"/>
                <a:gd name="connsiteX5" fmla="*/ 2865913 w 3079207"/>
                <a:gd name="connsiteY5" fmla="*/ 595543 h 1068410"/>
                <a:gd name="connsiteX6" fmla="*/ 0 w 3079207"/>
                <a:gd name="connsiteY6" fmla="*/ 562487 h 1068410"/>
                <a:gd name="connsiteX0" fmla="*/ 0 w 3121414"/>
                <a:gd name="connsiteY0" fmla="*/ 562487 h 1068410"/>
                <a:gd name="connsiteX1" fmla="*/ 2540401 w 3121414"/>
                <a:gd name="connsiteY1" fmla="*/ 161501 h 1068410"/>
                <a:gd name="connsiteX2" fmla="*/ 2377953 w 3121414"/>
                <a:gd name="connsiteY2" fmla="*/ 0 h 1068410"/>
                <a:gd name="connsiteX3" fmla="*/ 3121414 w 3121414"/>
                <a:gd name="connsiteY3" fmla="*/ 154421 h 1068410"/>
                <a:gd name="connsiteX4" fmla="*/ 2927569 w 3121414"/>
                <a:gd name="connsiteY4" fmla="*/ 852319 h 1068410"/>
                <a:gd name="connsiteX5" fmla="*/ 2865913 w 3121414"/>
                <a:gd name="connsiteY5" fmla="*/ 595543 h 1068410"/>
                <a:gd name="connsiteX6" fmla="*/ 0 w 3121414"/>
                <a:gd name="connsiteY6" fmla="*/ 562487 h 1068410"/>
                <a:gd name="connsiteX0" fmla="*/ 0 w 3121414"/>
                <a:gd name="connsiteY0" fmla="*/ 562487 h 1068410"/>
                <a:gd name="connsiteX1" fmla="*/ 2540401 w 3121414"/>
                <a:gd name="connsiteY1" fmla="*/ 161501 h 1068410"/>
                <a:gd name="connsiteX2" fmla="*/ 2377953 w 3121414"/>
                <a:gd name="connsiteY2" fmla="*/ 0 h 1068410"/>
                <a:gd name="connsiteX3" fmla="*/ 3121414 w 3121414"/>
                <a:gd name="connsiteY3" fmla="*/ 154421 h 1068410"/>
                <a:gd name="connsiteX4" fmla="*/ 2883268 w 3121414"/>
                <a:gd name="connsiteY4" fmla="*/ 814961 h 1068410"/>
                <a:gd name="connsiteX5" fmla="*/ 2865913 w 3121414"/>
                <a:gd name="connsiteY5" fmla="*/ 595543 h 1068410"/>
                <a:gd name="connsiteX6" fmla="*/ 0 w 3121414"/>
                <a:gd name="connsiteY6" fmla="*/ 562487 h 1068410"/>
                <a:gd name="connsiteX0" fmla="*/ 0 w 3121414"/>
                <a:gd name="connsiteY0" fmla="*/ 544399 h 1050322"/>
                <a:gd name="connsiteX1" fmla="*/ 2540401 w 3121414"/>
                <a:gd name="connsiteY1" fmla="*/ 143413 h 1050322"/>
                <a:gd name="connsiteX2" fmla="*/ 2410917 w 3121414"/>
                <a:gd name="connsiteY2" fmla="*/ 0 h 1050322"/>
                <a:gd name="connsiteX3" fmla="*/ 3121414 w 3121414"/>
                <a:gd name="connsiteY3" fmla="*/ 136333 h 1050322"/>
                <a:gd name="connsiteX4" fmla="*/ 2883268 w 3121414"/>
                <a:gd name="connsiteY4" fmla="*/ 796873 h 1050322"/>
                <a:gd name="connsiteX5" fmla="*/ 2865913 w 3121414"/>
                <a:gd name="connsiteY5" fmla="*/ 577455 h 1050322"/>
                <a:gd name="connsiteX6" fmla="*/ 0 w 3121414"/>
                <a:gd name="connsiteY6" fmla="*/ 544399 h 1050322"/>
                <a:gd name="connsiteX0" fmla="*/ 0 w 3121414"/>
                <a:gd name="connsiteY0" fmla="*/ 544399 h 1050322"/>
                <a:gd name="connsiteX1" fmla="*/ 2540401 w 3121414"/>
                <a:gd name="connsiteY1" fmla="*/ 143413 h 1050322"/>
                <a:gd name="connsiteX2" fmla="*/ 2410917 w 3121414"/>
                <a:gd name="connsiteY2" fmla="*/ 0 h 1050322"/>
                <a:gd name="connsiteX3" fmla="*/ 3121414 w 3121414"/>
                <a:gd name="connsiteY3" fmla="*/ 136333 h 1050322"/>
                <a:gd name="connsiteX4" fmla="*/ 2883268 w 3121414"/>
                <a:gd name="connsiteY4" fmla="*/ 796873 h 1050322"/>
                <a:gd name="connsiteX5" fmla="*/ 2865913 w 3121414"/>
                <a:gd name="connsiteY5" fmla="*/ 577455 h 1050322"/>
                <a:gd name="connsiteX6" fmla="*/ 0 w 3121414"/>
                <a:gd name="connsiteY6" fmla="*/ 544399 h 1050322"/>
                <a:gd name="connsiteX0" fmla="*/ 0 w 3121414"/>
                <a:gd name="connsiteY0" fmla="*/ 544399 h 1050322"/>
                <a:gd name="connsiteX1" fmla="*/ 2540401 w 3121414"/>
                <a:gd name="connsiteY1" fmla="*/ 143413 h 1050322"/>
                <a:gd name="connsiteX2" fmla="*/ 2410917 w 3121414"/>
                <a:gd name="connsiteY2" fmla="*/ 0 h 1050322"/>
                <a:gd name="connsiteX3" fmla="*/ 3121414 w 3121414"/>
                <a:gd name="connsiteY3" fmla="*/ 136333 h 1050322"/>
                <a:gd name="connsiteX4" fmla="*/ 2916232 w 3121414"/>
                <a:gd name="connsiteY4" fmla="*/ 814960 h 1050322"/>
                <a:gd name="connsiteX5" fmla="*/ 2865913 w 3121414"/>
                <a:gd name="connsiteY5" fmla="*/ 577455 h 1050322"/>
                <a:gd name="connsiteX6" fmla="*/ 0 w 3121414"/>
                <a:gd name="connsiteY6" fmla="*/ 544399 h 1050322"/>
                <a:gd name="connsiteX0" fmla="*/ 0 w 3090497"/>
                <a:gd name="connsiteY0" fmla="*/ 544399 h 1050322"/>
                <a:gd name="connsiteX1" fmla="*/ 2540401 w 3090497"/>
                <a:gd name="connsiteY1" fmla="*/ 143413 h 1050322"/>
                <a:gd name="connsiteX2" fmla="*/ 2410917 w 3090497"/>
                <a:gd name="connsiteY2" fmla="*/ 0 h 1050322"/>
                <a:gd name="connsiteX3" fmla="*/ 3090498 w 3090497"/>
                <a:gd name="connsiteY3" fmla="*/ 91885 h 1050322"/>
                <a:gd name="connsiteX4" fmla="*/ 2916232 w 3090497"/>
                <a:gd name="connsiteY4" fmla="*/ 814960 h 1050322"/>
                <a:gd name="connsiteX5" fmla="*/ 2865913 w 3090497"/>
                <a:gd name="connsiteY5" fmla="*/ 577455 h 1050322"/>
                <a:gd name="connsiteX6" fmla="*/ 0 w 3090497"/>
                <a:gd name="connsiteY6" fmla="*/ 544399 h 1050322"/>
                <a:gd name="connsiteX0" fmla="*/ 0 w 3090498"/>
                <a:gd name="connsiteY0" fmla="*/ 544399 h 1050322"/>
                <a:gd name="connsiteX1" fmla="*/ 2540401 w 3090498"/>
                <a:gd name="connsiteY1" fmla="*/ 143413 h 1050322"/>
                <a:gd name="connsiteX2" fmla="*/ 2410917 w 3090498"/>
                <a:gd name="connsiteY2" fmla="*/ 0 h 1050322"/>
                <a:gd name="connsiteX3" fmla="*/ 3090498 w 3090498"/>
                <a:gd name="connsiteY3" fmla="*/ 91885 h 1050322"/>
                <a:gd name="connsiteX4" fmla="*/ 2975258 w 3090498"/>
                <a:gd name="connsiteY4" fmla="*/ 792386 h 1050322"/>
                <a:gd name="connsiteX5" fmla="*/ 2865913 w 3090498"/>
                <a:gd name="connsiteY5" fmla="*/ 577455 h 1050322"/>
                <a:gd name="connsiteX6" fmla="*/ 0 w 3090498"/>
                <a:gd name="connsiteY6" fmla="*/ 544399 h 105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90498" h="1050322">
                  <a:moveTo>
                    <a:pt x="0" y="544399"/>
                  </a:moveTo>
                  <a:cubicBezTo>
                    <a:pt x="997587" y="848461"/>
                    <a:pt x="1531955" y="723910"/>
                    <a:pt x="2540401" y="143413"/>
                  </a:cubicBezTo>
                  <a:lnTo>
                    <a:pt x="2410917" y="0"/>
                  </a:lnTo>
                  <a:lnTo>
                    <a:pt x="3090498" y="91885"/>
                  </a:lnTo>
                  <a:lnTo>
                    <a:pt x="2975258" y="792386"/>
                  </a:lnTo>
                  <a:lnTo>
                    <a:pt x="2865913" y="577455"/>
                  </a:lnTo>
                  <a:cubicBezTo>
                    <a:pt x="2218360" y="900379"/>
                    <a:pt x="1599805" y="1473170"/>
                    <a:pt x="0" y="544399"/>
                  </a:cubicBezTo>
                  <a:close/>
                </a:path>
              </a:pathLst>
            </a:custGeom>
            <a:solidFill>
              <a:srgbClr val="C00000"/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20" name="직사각형 219">
            <a:extLst>
              <a:ext uri="{FF2B5EF4-FFF2-40B4-BE49-F238E27FC236}">
                <a16:creationId xmlns:a16="http://schemas.microsoft.com/office/drawing/2014/main" id="{0DAE4DF3-BB42-485B-AB10-4C7CE5C98FEB}"/>
              </a:ext>
            </a:extLst>
          </p:cNvPr>
          <p:cNvSpPr/>
          <p:nvPr/>
        </p:nvSpPr>
        <p:spPr>
          <a:xfrm>
            <a:off x="7689773" y="5442401"/>
            <a:ext cx="201062" cy="96314"/>
          </a:xfrm>
          <a:prstGeom prst="rect">
            <a:avLst/>
          </a:prstGeom>
          <a:solidFill>
            <a:srgbClr val="002060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3" name="TextBox 130">
            <a:extLst>
              <a:ext uri="{FF2B5EF4-FFF2-40B4-BE49-F238E27FC236}">
                <a16:creationId xmlns:a16="http://schemas.microsoft.com/office/drawing/2014/main" id="{299BBD42-7D19-42AF-BCCF-18CCCFC2B7BA}"/>
              </a:ext>
            </a:extLst>
          </p:cNvPr>
          <p:cNvSpPr txBox="1"/>
          <p:nvPr/>
        </p:nvSpPr>
        <p:spPr>
          <a:xfrm>
            <a:off x="8160351" y="5380709"/>
            <a:ext cx="840345" cy="215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1-3 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순위</a:t>
            </a: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0DAE4DF3-BB42-485B-AB10-4C7CE5C98FEB}"/>
              </a:ext>
            </a:extLst>
          </p:cNvPr>
          <p:cNvSpPr/>
          <p:nvPr/>
        </p:nvSpPr>
        <p:spPr>
          <a:xfrm>
            <a:off x="7689773" y="5282361"/>
            <a:ext cx="201062" cy="9631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0" name="TextBox 130">
            <a:extLst>
              <a:ext uri="{FF2B5EF4-FFF2-40B4-BE49-F238E27FC236}">
                <a16:creationId xmlns:a16="http://schemas.microsoft.com/office/drawing/2014/main" id="{299BBD42-7D19-42AF-BCCF-18CCCFC2B7BA}"/>
              </a:ext>
            </a:extLst>
          </p:cNvPr>
          <p:cNvSpPr txBox="1"/>
          <p:nvPr/>
        </p:nvSpPr>
        <p:spPr>
          <a:xfrm>
            <a:off x="8160351" y="5220669"/>
            <a:ext cx="840345" cy="215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현 자사 위치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F4D5A820-04E9-4D23-AB5F-1D9FDCC7EF11}"/>
              </a:ext>
            </a:extLst>
          </p:cNvPr>
          <p:cNvSpPr/>
          <p:nvPr/>
        </p:nvSpPr>
        <p:spPr>
          <a:xfrm>
            <a:off x="5240838" y="2049545"/>
            <a:ext cx="3652336" cy="288025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순위 진출 예정지 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“</a:t>
            </a: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교통의 요충지 대전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”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2DA0B01C-2D8C-495F-93E8-96C960119652}"/>
              </a:ext>
            </a:extLst>
          </p:cNvPr>
          <p:cNvSpPr/>
          <p:nvPr/>
        </p:nvSpPr>
        <p:spPr>
          <a:xfrm>
            <a:off x="5240838" y="1716405"/>
            <a:ext cx="3652337" cy="2753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진출 우선순위 지도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06F6A201-6F63-4848-9846-58CE45755CD6}"/>
              </a:ext>
            </a:extLst>
          </p:cNvPr>
          <p:cNvSpPr/>
          <p:nvPr/>
        </p:nvSpPr>
        <p:spPr>
          <a:xfrm>
            <a:off x="5240838" y="2382139"/>
            <a:ext cx="3652336" cy="288025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예상 영업 이익 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억 증가</a:t>
            </a: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예상</a:t>
            </a:r>
          </a:p>
        </p:txBody>
      </p:sp>
      <p:sp>
        <p:nvSpPr>
          <p:cNvPr id="65" name="Freeform 1316">
            <a:extLst>
              <a:ext uri="{FF2B5EF4-FFF2-40B4-BE49-F238E27FC236}">
                <a16:creationId xmlns:a16="http://schemas.microsoft.com/office/drawing/2014/main" id="{89CA4C80-9E06-4F26-807B-46845BD23EEC}"/>
              </a:ext>
            </a:extLst>
          </p:cNvPr>
          <p:cNvSpPr>
            <a:spLocks noChangeAspect="1"/>
          </p:cNvSpPr>
          <p:nvPr/>
        </p:nvSpPr>
        <p:spPr bwMode="auto">
          <a:xfrm>
            <a:off x="6467016" y="4997716"/>
            <a:ext cx="200530" cy="163319"/>
          </a:xfrm>
          <a:custGeom>
            <a:avLst/>
            <a:gdLst>
              <a:gd name="T0" fmla="*/ 2088 w 209"/>
              <a:gd name="T1" fmla="*/ 288 h 157"/>
              <a:gd name="T2" fmla="*/ 1404 w 209"/>
              <a:gd name="T3" fmla="*/ 288 h 157"/>
              <a:gd name="T4" fmla="*/ 864 w 209"/>
              <a:gd name="T5" fmla="*/ 684 h 157"/>
              <a:gd name="T6" fmla="*/ 648 w 209"/>
              <a:gd name="T7" fmla="*/ 1260 h 157"/>
              <a:gd name="T8" fmla="*/ 72 w 209"/>
              <a:gd name="T9" fmla="*/ 1872 h 157"/>
              <a:gd name="T10" fmla="*/ 0 w 209"/>
              <a:gd name="T11" fmla="*/ 2628 h 157"/>
              <a:gd name="T12" fmla="*/ 324 w 209"/>
              <a:gd name="T13" fmla="*/ 3744 h 157"/>
              <a:gd name="T14" fmla="*/ 1296 w 209"/>
              <a:gd name="T15" fmla="*/ 3852 h 157"/>
              <a:gd name="T16" fmla="*/ 1836 w 209"/>
              <a:gd name="T17" fmla="*/ 3744 h 157"/>
              <a:gd name="T18" fmla="*/ 2376 w 209"/>
              <a:gd name="T19" fmla="*/ 4572 h 157"/>
              <a:gd name="T20" fmla="*/ 2700 w 209"/>
              <a:gd name="T21" fmla="*/ 5544 h 157"/>
              <a:gd name="T22" fmla="*/ 3852 w 209"/>
              <a:gd name="T23" fmla="*/ 5652 h 157"/>
              <a:gd name="T24" fmla="*/ 4824 w 209"/>
              <a:gd name="T25" fmla="*/ 5364 h 157"/>
              <a:gd name="T26" fmla="*/ 5364 w 209"/>
              <a:gd name="T27" fmla="*/ 4824 h 157"/>
              <a:gd name="T28" fmla="*/ 5832 w 209"/>
              <a:gd name="T29" fmla="*/ 4608 h 157"/>
              <a:gd name="T30" fmla="*/ 6696 w 209"/>
              <a:gd name="T31" fmla="*/ 3960 h 157"/>
              <a:gd name="T32" fmla="*/ 7344 w 209"/>
              <a:gd name="T33" fmla="*/ 3636 h 157"/>
              <a:gd name="T34" fmla="*/ 7524 w 209"/>
              <a:gd name="T35" fmla="*/ 2520 h 157"/>
              <a:gd name="T36" fmla="*/ 7452 w 209"/>
              <a:gd name="T37" fmla="*/ 1584 h 157"/>
              <a:gd name="T38" fmla="*/ 6372 w 209"/>
              <a:gd name="T39" fmla="*/ 1332 h 157"/>
              <a:gd name="T40" fmla="*/ 5652 w 209"/>
              <a:gd name="T41" fmla="*/ 432 h 157"/>
              <a:gd name="T42" fmla="*/ 5112 w 209"/>
              <a:gd name="T43" fmla="*/ 0 h 157"/>
              <a:gd name="T44" fmla="*/ 4356 w 209"/>
              <a:gd name="T45" fmla="*/ 396 h 157"/>
              <a:gd name="T46" fmla="*/ 3492 w 209"/>
              <a:gd name="T47" fmla="*/ 432 h 157"/>
              <a:gd name="T48" fmla="*/ 2808 w 209"/>
              <a:gd name="T49" fmla="*/ 540 h 157"/>
              <a:gd name="T50" fmla="*/ 2088 w 209"/>
              <a:gd name="T51" fmla="*/ 288 h 157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w 209"/>
              <a:gd name="T79" fmla="*/ 0 h 157"/>
              <a:gd name="T80" fmla="*/ 209 w 209"/>
              <a:gd name="T81" fmla="*/ 157 h 157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T78" t="T79" r="T80" b="T81"/>
            <a:pathLst>
              <a:path w="209" h="157">
                <a:moveTo>
                  <a:pt x="58" y="8"/>
                </a:moveTo>
                <a:lnTo>
                  <a:pt x="39" y="8"/>
                </a:lnTo>
                <a:lnTo>
                  <a:pt x="24" y="19"/>
                </a:lnTo>
                <a:lnTo>
                  <a:pt x="18" y="35"/>
                </a:lnTo>
                <a:lnTo>
                  <a:pt x="2" y="52"/>
                </a:lnTo>
                <a:lnTo>
                  <a:pt x="0" y="73"/>
                </a:lnTo>
                <a:lnTo>
                  <a:pt x="9" y="104"/>
                </a:lnTo>
                <a:lnTo>
                  <a:pt x="36" y="107"/>
                </a:lnTo>
                <a:lnTo>
                  <a:pt x="51" y="104"/>
                </a:lnTo>
                <a:lnTo>
                  <a:pt x="66" y="127"/>
                </a:lnTo>
                <a:lnTo>
                  <a:pt x="75" y="154"/>
                </a:lnTo>
                <a:lnTo>
                  <a:pt x="107" y="157"/>
                </a:lnTo>
                <a:lnTo>
                  <a:pt x="134" y="149"/>
                </a:lnTo>
                <a:lnTo>
                  <a:pt x="149" y="134"/>
                </a:lnTo>
                <a:lnTo>
                  <a:pt x="162" y="128"/>
                </a:lnTo>
                <a:lnTo>
                  <a:pt x="186" y="110"/>
                </a:lnTo>
                <a:lnTo>
                  <a:pt x="204" y="101"/>
                </a:lnTo>
                <a:lnTo>
                  <a:pt x="209" y="70"/>
                </a:lnTo>
                <a:lnTo>
                  <a:pt x="207" y="44"/>
                </a:lnTo>
                <a:lnTo>
                  <a:pt x="177" y="37"/>
                </a:lnTo>
                <a:lnTo>
                  <a:pt x="157" y="12"/>
                </a:lnTo>
                <a:lnTo>
                  <a:pt x="142" y="0"/>
                </a:lnTo>
                <a:lnTo>
                  <a:pt x="121" y="11"/>
                </a:lnTo>
                <a:lnTo>
                  <a:pt x="97" y="12"/>
                </a:lnTo>
                <a:lnTo>
                  <a:pt x="78" y="15"/>
                </a:lnTo>
                <a:lnTo>
                  <a:pt x="58" y="8"/>
                </a:lnTo>
                <a:close/>
              </a:path>
            </a:pathLst>
          </a:custGeom>
          <a:solidFill>
            <a:srgbClr val="002060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3357F3CC-C77D-492D-AE23-A9F095104512}"/>
              </a:ext>
            </a:extLst>
          </p:cNvPr>
          <p:cNvSpPr/>
          <p:nvPr/>
        </p:nvSpPr>
        <p:spPr>
          <a:xfrm>
            <a:off x="258782" y="1714202"/>
            <a:ext cx="4861857" cy="2815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군집분석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474FD2E5-4809-48EC-888D-89F860ABC242}"/>
              </a:ext>
            </a:extLst>
          </p:cNvPr>
          <p:cNvSpPr/>
          <p:nvPr/>
        </p:nvSpPr>
        <p:spPr>
          <a:xfrm>
            <a:off x="258783" y="2053459"/>
            <a:ext cx="4861857" cy="40398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30EAABD4-8608-4170-9A7F-7F805B2B1AB0}"/>
              </a:ext>
            </a:extLst>
          </p:cNvPr>
          <p:cNvSpPr/>
          <p:nvPr/>
        </p:nvSpPr>
        <p:spPr>
          <a:xfrm>
            <a:off x="588079" y="2368739"/>
            <a:ext cx="2471962" cy="170447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002060"/>
            </a:solidFill>
            <a:prstDash val="solid"/>
          </a:ln>
          <a:effectLst/>
        </p:spPr>
        <p:txBody>
          <a:bodyPr lIns="90000" bIns="46800" rtlCol="0" anchor="ctr"/>
          <a:lstStyle/>
          <a:p>
            <a:pPr algn="ctr" latinLnBrk="0"/>
            <a:endParaRPr lang="ko-KR" altLang="en-US" sz="1400" b="1" kern="0" dirty="0">
              <a:solidFill>
                <a:sysClr val="windowText" lastClr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923222" y="2708920"/>
            <a:ext cx="710113" cy="307777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lIns="90000" bIns="46800" rtlCol="0" anchor="ctr"/>
          <a:lstStyle>
            <a:defPPr>
              <a:defRPr lang="ko-KR"/>
            </a:defPPr>
            <a:lvl1pPr marR="0" lvl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1" i="0" strike="noStrike" kern="0" cap="none" spc="0" normalizeH="0" baseline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u="sng" dirty="0">
                <a:solidFill>
                  <a:srgbClr val="0000FF"/>
                </a:solidFill>
              </a:rPr>
              <a:t>서울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848558" y="3381230"/>
            <a:ext cx="725287" cy="307777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lIns="90000" bIns="46800" rtlCol="0" anchor="ctr"/>
          <a:lstStyle>
            <a:defPPr>
              <a:defRPr lang="ko-KR"/>
            </a:defPPr>
            <a:lvl1pPr marR="0" lvl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1" i="0" strike="noStrike" kern="0" cap="none" spc="0" normalizeH="0" baseline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u="sng" dirty="0">
                <a:solidFill>
                  <a:srgbClr val="0000FF"/>
                </a:solidFill>
              </a:rPr>
              <a:t>경기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1920342" y="2636912"/>
            <a:ext cx="570809" cy="307777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lIns="90000" bIns="46800" rtlCol="0" anchor="ctr"/>
          <a:lstStyle>
            <a:defPPr>
              <a:defRPr lang="ko-KR"/>
            </a:defPPr>
            <a:lvl1pPr marR="0" lvl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1" i="0" strike="noStrike" kern="0" cap="none" spc="0" normalizeH="0" baseline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u="sng" dirty="0">
                <a:solidFill>
                  <a:srgbClr val="0000FF"/>
                </a:solidFill>
              </a:rPr>
              <a:t>인천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1079747" y="2894360"/>
            <a:ext cx="1646339" cy="678656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lIns="90000" bIns="46800" rtlCol="0" anchor="ctr"/>
          <a:lstStyle>
            <a:defPPr>
              <a:defRPr lang="ko-KR"/>
            </a:defPPr>
            <a:lvl1pPr marR="0" lvl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1" i="0" strike="noStrike" kern="0" cap="none" spc="0" normalizeH="0" baseline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sz="3200" dirty="0"/>
              <a:t>대전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2297325" y="3126296"/>
            <a:ext cx="632794" cy="307777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lIns="90000" bIns="46800" rtlCol="0" anchor="ctr"/>
          <a:lstStyle>
            <a:defPPr>
              <a:defRPr lang="ko-KR"/>
            </a:defPPr>
            <a:lvl1pPr marR="0" lvl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1" i="0" strike="noStrike" kern="0" cap="none" spc="0" normalizeH="0" baseline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광주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1711047" y="3553271"/>
            <a:ext cx="746633" cy="307777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lIns="90000" bIns="46800" rtlCol="0" anchor="ctr"/>
          <a:lstStyle>
            <a:defPPr>
              <a:defRPr lang="ko-KR"/>
            </a:defPPr>
            <a:lvl1pPr marR="0" lvl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1" i="0" strike="noStrike" kern="0" cap="none" spc="0" normalizeH="0" baseline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대구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FE7605D1-5597-495D-A34A-207D793EF06B}"/>
              </a:ext>
            </a:extLst>
          </p:cNvPr>
          <p:cNvSpPr/>
          <p:nvPr/>
        </p:nvSpPr>
        <p:spPr>
          <a:xfrm>
            <a:off x="1402959" y="2211807"/>
            <a:ext cx="798042" cy="329051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군집 </a:t>
            </a: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30EAABD4-8608-4170-9A7F-7F805B2B1AB0}"/>
              </a:ext>
            </a:extLst>
          </p:cNvPr>
          <p:cNvSpPr/>
          <p:nvPr/>
        </p:nvSpPr>
        <p:spPr>
          <a:xfrm>
            <a:off x="3153317" y="2295229"/>
            <a:ext cx="1403534" cy="996698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3" name="TextBox 142"/>
          <p:cNvSpPr txBox="1"/>
          <p:nvPr/>
        </p:nvSpPr>
        <p:spPr>
          <a:xfrm>
            <a:off x="3576582" y="2663361"/>
            <a:ext cx="570182" cy="276999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충북</a:t>
            </a: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FE7605D1-5597-495D-A34A-207D793EF06B}"/>
              </a:ext>
            </a:extLst>
          </p:cNvPr>
          <p:cNvSpPr/>
          <p:nvPr/>
        </p:nvSpPr>
        <p:spPr>
          <a:xfrm>
            <a:off x="3445125" y="2170788"/>
            <a:ext cx="798042" cy="329051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군집 </a:t>
            </a: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B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30EAABD4-8608-4170-9A7F-7F805B2B1AB0}"/>
              </a:ext>
            </a:extLst>
          </p:cNvPr>
          <p:cNvSpPr/>
          <p:nvPr/>
        </p:nvSpPr>
        <p:spPr>
          <a:xfrm>
            <a:off x="469638" y="4378170"/>
            <a:ext cx="1755325" cy="1283932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TextBox 148"/>
          <p:cNvSpPr txBox="1"/>
          <p:nvPr/>
        </p:nvSpPr>
        <p:spPr>
          <a:xfrm>
            <a:off x="805137" y="4660519"/>
            <a:ext cx="640775" cy="274410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경남</a:t>
            </a:r>
          </a:p>
        </p:txBody>
      </p:sp>
      <p:sp>
        <p:nvSpPr>
          <p:cNvPr id="150" name="TextBox 149"/>
          <p:cNvSpPr txBox="1"/>
          <p:nvPr/>
        </p:nvSpPr>
        <p:spPr>
          <a:xfrm>
            <a:off x="1297901" y="5136581"/>
            <a:ext cx="614854" cy="276999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경북</a:t>
            </a:r>
          </a:p>
        </p:txBody>
      </p:sp>
      <p:sp>
        <p:nvSpPr>
          <p:cNvPr id="151" name="TextBox 150"/>
          <p:cNvSpPr txBox="1"/>
          <p:nvPr/>
        </p:nvSpPr>
        <p:spPr>
          <a:xfrm>
            <a:off x="695502" y="5063608"/>
            <a:ext cx="673729" cy="274410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충남</a:t>
            </a:r>
          </a:p>
        </p:txBody>
      </p:sp>
      <p:sp>
        <p:nvSpPr>
          <p:cNvPr id="152" name="TextBox 151"/>
          <p:cNvSpPr txBox="1"/>
          <p:nvPr/>
        </p:nvSpPr>
        <p:spPr>
          <a:xfrm>
            <a:off x="1469605" y="4660519"/>
            <a:ext cx="688241" cy="276999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전북</a:t>
            </a: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FE7605D1-5597-495D-A34A-207D793EF06B}"/>
              </a:ext>
            </a:extLst>
          </p:cNvPr>
          <p:cNvSpPr/>
          <p:nvPr/>
        </p:nvSpPr>
        <p:spPr>
          <a:xfrm>
            <a:off x="948279" y="4242410"/>
            <a:ext cx="798042" cy="329051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군집 </a:t>
            </a: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30EAABD4-8608-4170-9A7F-7F805B2B1AB0}"/>
              </a:ext>
            </a:extLst>
          </p:cNvPr>
          <p:cNvSpPr/>
          <p:nvPr/>
        </p:nvSpPr>
        <p:spPr>
          <a:xfrm>
            <a:off x="2678508" y="4772188"/>
            <a:ext cx="1495043" cy="1148411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2868135" y="5084413"/>
            <a:ext cx="627000" cy="276999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부산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3065244" y="5458340"/>
            <a:ext cx="678835" cy="276999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울산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3528698" y="5150563"/>
            <a:ext cx="706347" cy="276999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제주</a:t>
            </a: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FE7605D1-5597-495D-A34A-207D793EF06B}"/>
              </a:ext>
            </a:extLst>
          </p:cNvPr>
          <p:cNvSpPr/>
          <p:nvPr/>
        </p:nvSpPr>
        <p:spPr>
          <a:xfrm>
            <a:off x="2984040" y="4631379"/>
            <a:ext cx="798042" cy="329051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군집 </a:t>
            </a: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30EAABD4-8608-4170-9A7F-7F805B2B1AB0}"/>
              </a:ext>
            </a:extLst>
          </p:cNvPr>
          <p:cNvSpPr/>
          <p:nvPr/>
        </p:nvSpPr>
        <p:spPr>
          <a:xfrm>
            <a:off x="3489866" y="3653180"/>
            <a:ext cx="1386612" cy="960169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7" name="TextBox 166"/>
          <p:cNvSpPr txBox="1"/>
          <p:nvPr/>
        </p:nvSpPr>
        <p:spPr>
          <a:xfrm>
            <a:off x="3732228" y="4087986"/>
            <a:ext cx="725287" cy="276999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전남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4197393" y="3910204"/>
            <a:ext cx="746633" cy="276999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강원</a:t>
            </a: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FE7605D1-5597-495D-A34A-207D793EF06B}"/>
              </a:ext>
            </a:extLst>
          </p:cNvPr>
          <p:cNvSpPr/>
          <p:nvPr/>
        </p:nvSpPr>
        <p:spPr>
          <a:xfrm>
            <a:off x="3758810" y="3488654"/>
            <a:ext cx="798042" cy="329051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군집 </a:t>
            </a: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E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02E15DD-6D09-4C5D-8E9C-D4723D6EE176}"/>
              </a:ext>
            </a:extLst>
          </p:cNvPr>
          <p:cNvSpPr txBox="1"/>
          <p:nvPr/>
        </p:nvSpPr>
        <p:spPr>
          <a:xfrm>
            <a:off x="259787" y="764704"/>
            <a:ext cx="8621591" cy="321216"/>
          </a:xfrm>
          <a:prstGeom prst="snipRoundRect">
            <a:avLst>
              <a:gd name="adj1" fmla="val 0"/>
              <a:gd name="adj2" fmla="val 0"/>
            </a:avLst>
          </a:prstGeom>
          <a:solidFill>
            <a:srgbClr val="002060"/>
          </a:solidFill>
          <a:ln>
            <a:noFill/>
          </a:ln>
        </p:spPr>
        <p:txBody>
          <a:bodyPr wrap="none" rtlCol="0" anchor="ctr">
            <a:no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2) </a:t>
            </a:r>
            <a:r>
              <a:rPr lang="ko-KR" altLang="en-US" sz="1400" b="1" dirty="0" err="1">
                <a:solidFill>
                  <a:schemeClr val="bg1"/>
                </a:solidFill>
              </a:rPr>
              <a:t>타지역</a:t>
            </a:r>
            <a:r>
              <a:rPr lang="ko-KR" altLang="en-US" sz="1400" b="1" dirty="0">
                <a:solidFill>
                  <a:schemeClr val="bg1"/>
                </a:solidFill>
              </a:rPr>
              <a:t> 진출가능성 지표 신규 개발 및 판매지역 확대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B8B4B98-926B-4721-8670-CC4A3AA23330}"/>
              </a:ext>
            </a:extLst>
          </p:cNvPr>
          <p:cNvSpPr txBox="1"/>
          <p:nvPr/>
        </p:nvSpPr>
        <p:spPr>
          <a:xfrm>
            <a:off x="262424" y="1103158"/>
            <a:ext cx="8630751" cy="5056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>
              <a:lnSpc>
                <a:spcPct val="100000"/>
              </a:lnSpc>
              <a:spcBef>
                <a:spcPts val="300"/>
              </a:spcBef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군집분석을 통해 경인지역과 거리 </a:t>
            </a:r>
            <a:r>
              <a:rPr lang="en-US" altLang="ko-KR" sz="1400" dirty="0">
                <a:solidFill>
                  <a:prstClr val="black"/>
                </a:solidFill>
              </a:rPr>
              <a:t>/ </a:t>
            </a:r>
            <a:r>
              <a:rPr lang="ko-KR" altLang="en-US" sz="1400" dirty="0">
                <a:solidFill>
                  <a:prstClr val="black"/>
                </a:solidFill>
              </a:rPr>
              <a:t>인구</a:t>
            </a:r>
            <a:r>
              <a:rPr lang="en-US" altLang="ko-KR" sz="1400" dirty="0">
                <a:solidFill>
                  <a:prstClr val="black"/>
                </a:solidFill>
              </a:rPr>
              <a:t>/ </a:t>
            </a:r>
            <a:r>
              <a:rPr lang="ko-KR" altLang="en-US" sz="1400" dirty="0">
                <a:solidFill>
                  <a:prstClr val="black"/>
                </a:solidFill>
              </a:rPr>
              <a:t>대기 오염물질 농도 특성이 유사한 지역 확인</a:t>
            </a:r>
            <a:endParaRPr lang="en-US" altLang="ko-KR" sz="1400" dirty="0">
              <a:solidFill>
                <a:prstClr val="black"/>
              </a:solidFill>
            </a:endParaRPr>
          </a:p>
          <a:p>
            <a:pPr>
              <a:lnSpc>
                <a:spcPct val="100000"/>
              </a:lnSpc>
              <a:spcBef>
                <a:spcPts val="300"/>
              </a:spcBef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진출 가능 지표와 군집분석 결과를 토대로 최우선 진출 지역으로 </a:t>
            </a:r>
            <a:r>
              <a:rPr lang="en-US" altLang="ko-KR" sz="1400" dirty="0">
                <a:solidFill>
                  <a:prstClr val="black"/>
                </a:solidFill>
              </a:rPr>
              <a:t>‘</a:t>
            </a:r>
            <a:r>
              <a:rPr lang="ko-KR" altLang="en-US" sz="1400" dirty="0">
                <a:solidFill>
                  <a:prstClr val="black"/>
                </a:solidFill>
              </a:rPr>
              <a:t>대전</a:t>
            </a:r>
            <a:r>
              <a:rPr lang="en-US" altLang="ko-KR" sz="1400" dirty="0">
                <a:solidFill>
                  <a:prstClr val="black"/>
                </a:solidFill>
              </a:rPr>
              <a:t>’</a:t>
            </a:r>
            <a:r>
              <a:rPr lang="ko-KR" altLang="en-US" sz="1400" dirty="0">
                <a:solidFill>
                  <a:prstClr val="black"/>
                </a:solidFill>
              </a:rPr>
              <a:t> 채택</a:t>
            </a:r>
            <a:endParaRPr lang="en-US" altLang="ko-KR" sz="1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3038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431;g5e3ffb801c_23_28"/>
          <p:cNvSpPr txBox="1"/>
          <p:nvPr/>
        </p:nvSpPr>
        <p:spPr>
          <a:xfrm>
            <a:off x="200728" y="115575"/>
            <a:ext cx="582956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altLang="ko-KR" sz="2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5. </a:t>
            </a:r>
            <a:r>
              <a:rPr lang="ko-KR" altLang="en-US" sz="2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개선안</a:t>
            </a:r>
            <a:endParaRPr lang="ko-KR" altLang="en-US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g5e3ffb801c_23_4"/>
          <p:cNvSpPr txBox="1"/>
          <p:nvPr/>
        </p:nvSpPr>
        <p:spPr>
          <a:xfrm>
            <a:off x="289763" y="1965111"/>
            <a:ext cx="4248154" cy="489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8062F80-6D10-4DC3-B996-F87D6E324AE7}"/>
              </a:ext>
            </a:extLst>
          </p:cNvPr>
          <p:cNvSpPr/>
          <p:nvPr/>
        </p:nvSpPr>
        <p:spPr>
          <a:xfrm>
            <a:off x="261257" y="1700808"/>
            <a:ext cx="8631918" cy="4391095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lIns="90000" bIns="468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1BAA31C-30CC-4ABF-A3D4-3E227CD8ADDD}"/>
              </a:ext>
            </a:extLst>
          </p:cNvPr>
          <p:cNvGrpSpPr/>
          <p:nvPr/>
        </p:nvGrpSpPr>
        <p:grpSpPr>
          <a:xfrm>
            <a:off x="93550" y="3177851"/>
            <a:ext cx="3965283" cy="2840215"/>
            <a:chOff x="243087" y="2878714"/>
            <a:chExt cx="2705600" cy="1937943"/>
          </a:xfrm>
        </p:grpSpPr>
        <p:graphicFrame>
          <p:nvGraphicFramePr>
            <p:cNvPr id="4" name="다이어그램 3">
              <a:extLst>
                <a:ext uri="{FF2B5EF4-FFF2-40B4-BE49-F238E27FC236}">
                  <a16:creationId xmlns:a16="http://schemas.microsoft.com/office/drawing/2014/main" id="{1466ED69-6B04-4025-A89C-B82887F6312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60111735"/>
                </p:ext>
              </p:extLst>
            </p:nvPr>
          </p:nvGraphicFramePr>
          <p:xfrm>
            <a:off x="243087" y="2958713"/>
            <a:ext cx="2705600" cy="17526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9" name="원호 18">
              <a:extLst>
                <a:ext uri="{FF2B5EF4-FFF2-40B4-BE49-F238E27FC236}">
                  <a16:creationId xmlns:a16="http://schemas.microsoft.com/office/drawing/2014/main" id="{214F85D4-6481-4F72-8D8E-71DFF4FE3F3E}"/>
                </a:ext>
              </a:extLst>
            </p:cNvPr>
            <p:cNvSpPr/>
            <p:nvPr/>
          </p:nvSpPr>
          <p:spPr>
            <a:xfrm>
              <a:off x="661930" y="2878714"/>
              <a:ext cx="1921244" cy="1937943"/>
            </a:xfrm>
            <a:prstGeom prst="arc">
              <a:avLst>
                <a:gd name="adj1" fmla="val 16623603"/>
                <a:gd name="adj2" fmla="val 8557116"/>
              </a:avLst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C53B7C77-E5F3-4EA9-9DC4-07374022AF65}"/>
              </a:ext>
            </a:extLst>
          </p:cNvPr>
          <p:cNvGrpSpPr/>
          <p:nvPr/>
        </p:nvGrpSpPr>
        <p:grpSpPr>
          <a:xfrm>
            <a:off x="4520770" y="2674734"/>
            <a:ext cx="4104455" cy="328234"/>
            <a:chOff x="4283969" y="2870713"/>
            <a:chExt cx="4536502" cy="308294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10E7EC9-2ADE-4C0C-A8EE-6901BCBEA4F7}"/>
                </a:ext>
              </a:extLst>
            </p:cNvPr>
            <p:cNvSpPr/>
            <p:nvPr/>
          </p:nvSpPr>
          <p:spPr>
            <a:xfrm>
              <a:off x="4283969" y="2870713"/>
              <a:ext cx="2016223" cy="30829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ko-KR" sz="1600" b="1" dirty="0">
                  <a:solidFill>
                    <a:prstClr val="white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AS-IS</a:t>
              </a:r>
              <a:endParaRPr lang="ko-KR" altLang="en-US" sz="1600" b="1" dirty="0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F05A427-E7BA-4A92-9FF9-2465F4864CBA}"/>
                </a:ext>
              </a:extLst>
            </p:cNvPr>
            <p:cNvSpPr/>
            <p:nvPr/>
          </p:nvSpPr>
          <p:spPr>
            <a:xfrm>
              <a:off x="6804248" y="2870713"/>
              <a:ext cx="2016223" cy="308294"/>
            </a:xfrm>
            <a:prstGeom prst="rect">
              <a:avLst/>
            </a:prstGeom>
            <a:solidFill>
              <a:srgbClr val="00206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ko-KR" sz="1600" b="1" dirty="0">
                  <a:solidFill>
                    <a:prstClr val="white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TO-BE</a:t>
              </a:r>
              <a:endParaRPr lang="ko-KR" altLang="en-US" sz="1600" b="1" dirty="0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21C2F5-1A7C-4E67-909B-6E02D9FFAD55}"/>
              </a:ext>
            </a:extLst>
          </p:cNvPr>
          <p:cNvSpPr/>
          <p:nvPr/>
        </p:nvSpPr>
        <p:spPr>
          <a:xfrm>
            <a:off x="3891126" y="3077600"/>
            <a:ext cx="517583" cy="862647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100" b="1" dirty="0">
                <a:solidFill>
                  <a:sysClr val="windowText" lastClr="000000"/>
                </a:solidFill>
              </a:rPr>
              <a:t>생산</a:t>
            </a:r>
            <a:endParaRPr lang="en-US" altLang="ko-KR" sz="1100" b="1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100" b="1" dirty="0">
                <a:solidFill>
                  <a:sysClr val="windowText" lastClr="000000"/>
                </a:solidFill>
              </a:rPr>
              <a:t>주기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F6F24C-4A1F-4F01-89B0-1176C97D53A5}"/>
              </a:ext>
            </a:extLst>
          </p:cNvPr>
          <p:cNvSpPr/>
          <p:nvPr/>
        </p:nvSpPr>
        <p:spPr>
          <a:xfrm>
            <a:off x="3891126" y="4031226"/>
            <a:ext cx="517583" cy="862647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100" b="1" dirty="0">
                <a:solidFill>
                  <a:sysClr val="windowText" lastClr="000000"/>
                </a:solidFill>
              </a:rPr>
              <a:t>자사</a:t>
            </a:r>
            <a:endParaRPr lang="en-US" altLang="ko-KR" sz="1100" b="1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100" b="1" dirty="0">
                <a:solidFill>
                  <a:sysClr val="windowText" lastClr="000000"/>
                </a:solidFill>
              </a:rPr>
              <a:t>재고</a:t>
            </a:r>
            <a:endParaRPr lang="en-US" altLang="ko-KR" sz="1100" b="1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100" b="1" dirty="0">
                <a:solidFill>
                  <a:sysClr val="windowText" lastClr="000000"/>
                </a:solidFill>
              </a:rPr>
              <a:t>관리비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D409B7D-4780-4402-A6B3-1CDF5AEA08F8}"/>
              </a:ext>
            </a:extLst>
          </p:cNvPr>
          <p:cNvSpPr/>
          <p:nvPr/>
        </p:nvSpPr>
        <p:spPr>
          <a:xfrm>
            <a:off x="4520771" y="3077600"/>
            <a:ext cx="1824202" cy="862647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ko-KR" altLang="en-US" b="1" dirty="0">
                <a:solidFill>
                  <a:schemeClr val="tx1"/>
                </a:solidFill>
              </a:rPr>
              <a:t>달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3B716E5-CDDE-4C0E-9A2E-B4F22CE8ABFF}"/>
              </a:ext>
            </a:extLst>
          </p:cNvPr>
          <p:cNvSpPr/>
          <p:nvPr/>
        </p:nvSpPr>
        <p:spPr>
          <a:xfrm>
            <a:off x="6801023" y="3077600"/>
            <a:ext cx="1824202" cy="862647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ko-KR" altLang="en-US" b="1" dirty="0">
                <a:solidFill>
                  <a:schemeClr val="tx1"/>
                </a:solidFill>
              </a:rPr>
              <a:t>주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17094AC-88A0-4904-947F-A18393860215}"/>
              </a:ext>
            </a:extLst>
          </p:cNvPr>
          <p:cNvSpPr/>
          <p:nvPr/>
        </p:nvSpPr>
        <p:spPr>
          <a:xfrm>
            <a:off x="4520771" y="4033013"/>
            <a:ext cx="1824202" cy="862647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월 </a:t>
            </a:r>
            <a:r>
              <a:rPr lang="en-US" altLang="ko-KR" b="1" dirty="0">
                <a:solidFill>
                  <a:schemeClr val="tx1"/>
                </a:solidFill>
              </a:rPr>
              <a:t>1,200</a:t>
            </a:r>
            <a:r>
              <a:rPr lang="ko-KR" altLang="en-US" b="1" dirty="0">
                <a:solidFill>
                  <a:schemeClr val="tx1"/>
                </a:solidFill>
              </a:rPr>
              <a:t>만원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627A68F-3962-4AEF-B314-3D2762B06F05}"/>
              </a:ext>
            </a:extLst>
          </p:cNvPr>
          <p:cNvSpPr/>
          <p:nvPr/>
        </p:nvSpPr>
        <p:spPr>
          <a:xfrm>
            <a:off x="6801023" y="4033013"/>
            <a:ext cx="1824202" cy="862647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월 </a:t>
            </a:r>
            <a:r>
              <a:rPr lang="en-US" altLang="ko-KR" b="1" dirty="0">
                <a:solidFill>
                  <a:schemeClr val="tx1"/>
                </a:solidFill>
              </a:rPr>
              <a:t>240</a:t>
            </a:r>
            <a:r>
              <a:rPr lang="ko-KR" altLang="en-US" b="1" dirty="0">
                <a:solidFill>
                  <a:schemeClr val="tx1"/>
                </a:solidFill>
              </a:rPr>
              <a:t>만원</a:t>
            </a:r>
          </a:p>
        </p:txBody>
      </p:sp>
      <p:sp>
        <p:nvSpPr>
          <p:cNvPr id="31" name="이등변 삼각형 30">
            <a:extLst>
              <a:ext uri="{FF2B5EF4-FFF2-40B4-BE49-F238E27FC236}">
                <a16:creationId xmlns:a16="http://schemas.microsoft.com/office/drawing/2014/main" id="{EDAAE82D-B8D1-47B3-8652-2BBE0AC863F6}"/>
              </a:ext>
            </a:extLst>
          </p:cNvPr>
          <p:cNvSpPr/>
          <p:nvPr/>
        </p:nvSpPr>
        <p:spPr>
          <a:xfrm rot="5400000">
            <a:off x="6475964" y="3455102"/>
            <a:ext cx="188437" cy="1076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D7F9B8B9-BD5C-46CB-B46A-60F8A1546FAB}"/>
              </a:ext>
            </a:extLst>
          </p:cNvPr>
          <p:cNvSpPr/>
          <p:nvPr/>
        </p:nvSpPr>
        <p:spPr>
          <a:xfrm rot="5400000">
            <a:off x="6475964" y="4408728"/>
            <a:ext cx="188437" cy="1076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84A3E57-BCBF-4A56-91FD-5E750F755CA6}"/>
              </a:ext>
            </a:extLst>
          </p:cNvPr>
          <p:cNvSpPr/>
          <p:nvPr/>
        </p:nvSpPr>
        <p:spPr>
          <a:xfrm>
            <a:off x="3891126" y="4994627"/>
            <a:ext cx="517583" cy="862647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100" b="1" dirty="0" err="1">
                <a:solidFill>
                  <a:sysClr val="windowText" lastClr="000000"/>
                </a:solidFill>
              </a:rPr>
              <a:t>유통사</a:t>
            </a:r>
            <a:endParaRPr lang="en-US" altLang="ko-KR" sz="1100" b="1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100" b="1" dirty="0">
                <a:solidFill>
                  <a:sysClr val="windowText" lastClr="000000"/>
                </a:solidFill>
              </a:rPr>
              <a:t>재고</a:t>
            </a:r>
            <a:endParaRPr lang="en-US" altLang="ko-KR" sz="1100" b="1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100" b="1" dirty="0">
                <a:solidFill>
                  <a:sysClr val="windowText" lastClr="000000"/>
                </a:solidFill>
              </a:rPr>
              <a:t>관리비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9B95A82-475F-4BF3-85CF-CBF15F939A7E}"/>
              </a:ext>
            </a:extLst>
          </p:cNvPr>
          <p:cNvSpPr/>
          <p:nvPr/>
        </p:nvSpPr>
        <p:spPr>
          <a:xfrm>
            <a:off x="4520771" y="4996414"/>
            <a:ext cx="1824202" cy="862647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월 </a:t>
            </a:r>
            <a:r>
              <a:rPr lang="en-US" altLang="ko-KR" b="1" dirty="0">
                <a:solidFill>
                  <a:schemeClr val="tx1"/>
                </a:solidFill>
              </a:rPr>
              <a:t>200</a:t>
            </a:r>
            <a:r>
              <a:rPr lang="ko-KR" altLang="en-US" b="1" dirty="0">
                <a:solidFill>
                  <a:schemeClr val="tx1"/>
                </a:solidFill>
              </a:rPr>
              <a:t>만원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21F43D4-CC57-41C1-95A3-23B44B5DBBAC}"/>
              </a:ext>
            </a:extLst>
          </p:cNvPr>
          <p:cNvSpPr/>
          <p:nvPr/>
        </p:nvSpPr>
        <p:spPr>
          <a:xfrm>
            <a:off x="6801023" y="4996414"/>
            <a:ext cx="1824202" cy="862647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월 </a:t>
            </a:r>
            <a:r>
              <a:rPr lang="en-US" altLang="ko-KR" b="1" dirty="0">
                <a:solidFill>
                  <a:schemeClr val="tx1"/>
                </a:solidFill>
              </a:rPr>
              <a:t>50</a:t>
            </a:r>
            <a:r>
              <a:rPr lang="ko-KR" altLang="en-US" b="1" dirty="0">
                <a:solidFill>
                  <a:schemeClr val="tx1"/>
                </a:solidFill>
              </a:rPr>
              <a:t>만원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8C61ED8-3BBF-48B4-8F66-8FE73E7C0F2A}"/>
              </a:ext>
            </a:extLst>
          </p:cNvPr>
          <p:cNvSpPr/>
          <p:nvPr/>
        </p:nvSpPr>
        <p:spPr>
          <a:xfrm>
            <a:off x="770728" y="2607952"/>
            <a:ext cx="262123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prstClr val="black"/>
                </a:solidFill>
                <a:latin typeface="+mn-ea"/>
              </a:rPr>
              <a:t>수요 예측을 통한 생산 주기 단축</a:t>
            </a:r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200" b="1" dirty="0">
              <a:latin typeface="+mn-ea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9248FBD-43CF-48A2-B4D6-B158B3B41E3B}"/>
              </a:ext>
            </a:extLst>
          </p:cNvPr>
          <p:cNvSpPr/>
          <p:nvPr/>
        </p:nvSpPr>
        <p:spPr>
          <a:xfrm>
            <a:off x="539552" y="1877542"/>
            <a:ext cx="8085674" cy="6338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002060"/>
            </a:solidFill>
            <a:prstDash val="solid"/>
          </a:ln>
          <a:effectLst/>
        </p:spPr>
        <p:txBody>
          <a:bodyPr lIns="90000" bIns="468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생산 주기 단축에 따라</a:t>
            </a:r>
            <a:r>
              <a:rPr kumimoji="0" lang="en-US" altLang="ko-KR" sz="1400" b="1" i="0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400" b="1" i="0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자사</a:t>
            </a:r>
            <a:r>
              <a:rPr lang="en-US" altLang="ko-KR" sz="1400" b="1" kern="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kern="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유통업체</a:t>
            </a:r>
            <a:r>
              <a:rPr lang="en-US" altLang="ko-KR" sz="1400" b="1" kern="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kern="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소매점 비용 동반 감소 </a:t>
            </a:r>
            <a:r>
              <a:rPr lang="en-US" altLang="ko-KR" sz="1400" b="1" kern="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1400" b="1" kern="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b="1" u="sng" kern="0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400" b="1" u="sng" kern="0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기업시민</a:t>
            </a:r>
            <a:r>
              <a:rPr lang="en-US" altLang="ko-KR" sz="1400" b="1" u="sng" kern="0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en-US" altLang="ko-KR" sz="1400" b="1" kern="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kern="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정신 실현</a:t>
            </a:r>
            <a:endParaRPr kumimoji="0" lang="ko-KR" altLang="en-US" sz="1400" b="1" i="0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이등변 삼각형 26">
            <a:extLst>
              <a:ext uri="{FF2B5EF4-FFF2-40B4-BE49-F238E27FC236}">
                <a16:creationId xmlns:a16="http://schemas.microsoft.com/office/drawing/2014/main" id="{43A119CB-A3BE-4D88-84CE-8363901CCFAF}"/>
              </a:ext>
            </a:extLst>
          </p:cNvPr>
          <p:cNvSpPr/>
          <p:nvPr/>
        </p:nvSpPr>
        <p:spPr>
          <a:xfrm rot="5400000">
            <a:off x="6475964" y="5380205"/>
            <a:ext cx="188437" cy="1076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022EF1-F12C-4992-B518-E3B37310D7B2}"/>
              </a:ext>
            </a:extLst>
          </p:cNvPr>
          <p:cNvSpPr txBox="1"/>
          <p:nvPr/>
        </p:nvSpPr>
        <p:spPr>
          <a:xfrm>
            <a:off x="3118454" y="5220816"/>
            <a:ext cx="468398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0000FF"/>
                </a:solidFill>
              </a:rPr>
              <a:t>7</a:t>
            </a:r>
            <a:r>
              <a:rPr lang="ko-KR" altLang="en-US" sz="1400" b="1" dirty="0">
                <a:solidFill>
                  <a:srgbClr val="0000FF"/>
                </a:solidFill>
              </a:rPr>
              <a:t>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1A3BA0-B8F3-4AE1-B93A-FC207C6F201B}"/>
              </a:ext>
            </a:extLst>
          </p:cNvPr>
          <p:cNvSpPr txBox="1"/>
          <p:nvPr/>
        </p:nvSpPr>
        <p:spPr>
          <a:xfrm>
            <a:off x="259787" y="764704"/>
            <a:ext cx="8621591" cy="321216"/>
          </a:xfrm>
          <a:prstGeom prst="snipRoundRect">
            <a:avLst>
              <a:gd name="adj1" fmla="val 0"/>
              <a:gd name="adj2" fmla="val 0"/>
            </a:avLst>
          </a:prstGeom>
          <a:solidFill>
            <a:srgbClr val="002060"/>
          </a:solidFill>
          <a:ln>
            <a:noFill/>
          </a:ln>
        </p:spPr>
        <p:txBody>
          <a:bodyPr wrap="none" rtlCol="0" anchor="ctr">
            <a:no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3) </a:t>
            </a:r>
            <a:r>
              <a:rPr lang="ko-KR" altLang="en-US" sz="1400" b="1" dirty="0">
                <a:solidFill>
                  <a:schemeClr val="bg1"/>
                </a:solidFill>
              </a:rPr>
              <a:t>수요 예측 모델 개발을 통한 적정 재고관리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BFCBF0-EC7A-4928-A883-EB6ED0411436}"/>
              </a:ext>
            </a:extLst>
          </p:cNvPr>
          <p:cNvSpPr txBox="1"/>
          <p:nvPr/>
        </p:nvSpPr>
        <p:spPr>
          <a:xfrm>
            <a:off x="262424" y="1103158"/>
            <a:ext cx="8630751" cy="5056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 lvl="0">
              <a:lnSpc>
                <a:spcPct val="100000"/>
              </a:lnSpc>
              <a:spcBef>
                <a:spcPts val="300"/>
              </a:spcBef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수요 예측 모델 도입으로 시장 참여자의 재고 관리비 개선</a:t>
            </a:r>
            <a:r>
              <a:rPr lang="en-US" altLang="ko-KR" sz="1400" dirty="0">
                <a:solidFill>
                  <a:prstClr val="black"/>
                </a:solidFill>
              </a:rPr>
              <a:t>, </a:t>
            </a:r>
            <a:r>
              <a:rPr lang="ko-KR" altLang="en-US" sz="1400" dirty="0">
                <a:solidFill>
                  <a:prstClr val="black"/>
                </a:solidFill>
              </a:rPr>
              <a:t>동반 상생 실현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5e3ffb801c_23_4"/>
          <p:cNvSpPr txBox="1"/>
          <p:nvPr/>
        </p:nvSpPr>
        <p:spPr>
          <a:xfrm>
            <a:off x="289763" y="1962471"/>
            <a:ext cx="4248154" cy="489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8062F80-6D10-4DC3-B996-F87D6E324AE7}"/>
              </a:ext>
            </a:extLst>
          </p:cNvPr>
          <p:cNvSpPr/>
          <p:nvPr/>
        </p:nvSpPr>
        <p:spPr>
          <a:xfrm>
            <a:off x="261257" y="1772816"/>
            <a:ext cx="8631918" cy="4391095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lIns="90000" bIns="468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Google Shape;431;g5e3ffb801c_23_28"/>
          <p:cNvSpPr txBox="1"/>
          <p:nvPr/>
        </p:nvSpPr>
        <p:spPr>
          <a:xfrm>
            <a:off x="200728" y="115575"/>
            <a:ext cx="582956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altLang="ko-KR" sz="2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5. </a:t>
            </a:r>
            <a:r>
              <a:rPr lang="ko-KR" altLang="en-US" sz="24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개선안</a:t>
            </a:r>
            <a:endParaRPr lang="ko-KR" altLang="en-US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8C61ED8-3BBF-48B4-8F66-8FE73E7C0F2A}"/>
              </a:ext>
            </a:extLst>
          </p:cNvPr>
          <p:cNvSpPr/>
          <p:nvPr/>
        </p:nvSpPr>
        <p:spPr>
          <a:xfrm>
            <a:off x="1646642" y="2757903"/>
            <a:ext cx="18421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prstClr val="black"/>
                </a:solidFill>
                <a:latin typeface="+mn-ea"/>
              </a:rPr>
              <a:t>예상 판매량 안내 기능</a:t>
            </a:r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200" b="1" dirty="0">
              <a:latin typeface="+mn-ea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9248FBD-43CF-48A2-B4D6-B158B3B41E3B}"/>
              </a:ext>
            </a:extLst>
          </p:cNvPr>
          <p:cNvSpPr/>
          <p:nvPr/>
        </p:nvSpPr>
        <p:spPr>
          <a:xfrm>
            <a:off x="539552" y="1874902"/>
            <a:ext cx="8085674" cy="6338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002060"/>
            </a:solidFill>
            <a:prstDash val="solid"/>
          </a:ln>
          <a:effectLst/>
        </p:spPr>
        <p:txBody>
          <a:bodyPr lIns="90000" bIns="46800" rtlCol="0" anchor="ctr"/>
          <a:lstStyle/>
          <a:p>
            <a:pPr lvl="0" algn="ctr" latinLnBrk="0">
              <a:defRPr/>
            </a:pPr>
            <a:r>
              <a:rPr kumimoji="0" lang="ko-KR" altLang="en-US" sz="1400" b="1" i="0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편익</a:t>
            </a:r>
            <a:r>
              <a:rPr lang="en-US" altLang="ko-KR" sz="1400" kern="0" dirty="0">
                <a:solidFill>
                  <a:sysClr val="windowText" lastClr="000000"/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1400" kern="0" dirty="0">
                <a:solidFill>
                  <a:sysClr val="windowText" lastClr="000000"/>
                </a:solidFill>
                <a:latin typeface="맑은 고딕" panose="020B0503020000020004" pitchFamily="50" charset="-127"/>
              </a:rPr>
              <a:t>예상 매출 정보</a:t>
            </a:r>
            <a:r>
              <a:rPr lang="en-US" altLang="ko-KR" sz="1400" kern="0" dirty="0">
                <a:solidFill>
                  <a:sysClr val="windowText" lastClr="000000"/>
                </a:solidFill>
                <a:latin typeface="맑은 고딕" panose="020B0503020000020004" pitchFamily="50" charset="-127"/>
              </a:rPr>
              <a:t>)</a:t>
            </a:r>
            <a:r>
              <a:rPr kumimoji="0" lang="ko-KR" altLang="en-US" sz="1400" b="1" i="0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제공을 통한 자사 홍보 및 제품 구매 유도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7A599F-19F5-4352-8833-0398A31BFF7F}"/>
              </a:ext>
            </a:extLst>
          </p:cNvPr>
          <p:cNvSpPr txBox="1"/>
          <p:nvPr/>
        </p:nvSpPr>
        <p:spPr>
          <a:xfrm>
            <a:off x="262424" y="1103158"/>
            <a:ext cx="8630751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 lvl="0">
              <a:lnSpc>
                <a:spcPct val="100000"/>
              </a:lnSpc>
              <a:spcBef>
                <a:spcPts val="300"/>
              </a:spcBef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마스크 수요 예측 모델이 탑재된 자체 개발 웹 서비스를 통해 소매점에 편익 제공</a:t>
            </a:r>
            <a:endParaRPr lang="en-US" altLang="ko-KR" sz="1400" dirty="0">
              <a:solidFill>
                <a:prstClr val="black"/>
              </a:solidFill>
            </a:endParaRPr>
          </a:p>
          <a:p>
            <a:pPr lvl="0">
              <a:lnSpc>
                <a:spcPct val="100000"/>
              </a:lnSpc>
              <a:spcBef>
                <a:spcPts val="300"/>
              </a:spcBef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홍보 및 추천 시스템으로 자사 제품 구매 유도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4E6DFB8-A844-408A-AE8C-B5155FF8CF75}"/>
              </a:ext>
            </a:extLst>
          </p:cNvPr>
          <p:cNvSpPr/>
          <p:nvPr/>
        </p:nvSpPr>
        <p:spPr>
          <a:xfrm>
            <a:off x="5896543" y="2757903"/>
            <a:ext cx="16882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prstClr val="black"/>
                </a:solidFill>
                <a:latin typeface="+mn-ea"/>
              </a:rPr>
              <a:t>자사 제품 추천 기능</a:t>
            </a:r>
            <a:r>
              <a:rPr lang="en-US" altLang="ko-KR" sz="120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200" b="1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329C724-2E7A-4A1C-859A-D807D204B7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78" y="3156842"/>
            <a:ext cx="3701164" cy="2590816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7858D0AA-1139-45A3-A81E-A6CBF4457B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1" r="14276"/>
          <a:stretch/>
        </p:blipFill>
        <p:spPr>
          <a:xfrm>
            <a:off x="4738256" y="3156843"/>
            <a:ext cx="3886970" cy="25908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4EF358-A2A4-4131-9A10-C13F5DEF8282}"/>
              </a:ext>
            </a:extLst>
          </p:cNvPr>
          <p:cNvSpPr txBox="1"/>
          <p:nvPr/>
        </p:nvSpPr>
        <p:spPr>
          <a:xfrm>
            <a:off x="259787" y="764704"/>
            <a:ext cx="8621591" cy="321216"/>
          </a:xfrm>
          <a:prstGeom prst="snipRoundRect">
            <a:avLst>
              <a:gd name="adj1" fmla="val 0"/>
              <a:gd name="adj2" fmla="val 0"/>
            </a:avLst>
          </a:prstGeom>
          <a:solidFill>
            <a:srgbClr val="002060"/>
          </a:solidFill>
          <a:ln>
            <a:noFill/>
          </a:ln>
        </p:spPr>
        <p:txBody>
          <a:bodyPr wrap="none" rtlCol="0" anchor="ctr">
            <a:no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4) </a:t>
            </a:r>
            <a:r>
              <a:rPr lang="ko-KR" altLang="en-US" sz="1400" b="1" dirty="0">
                <a:solidFill>
                  <a:schemeClr val="bg1"/>
                </a:solidFill>
              </a:rPr>
              <a:t>예상 판매량 안내 및 제품 추천 웹 페이지 개발</a:t>
            </a:r>
          </a:p>
        </p:txBody>
      </p:sp>
    </p:spTree>
    <p:extLst>
      <p:ext uri="{BB962C8B-B14F-4D97-AF65-F5344CB8AC3E}">
        <p14:creationId xmlns:p14="http://schemas.microsoft.com/office/powerpoint/2010/main" val="3553497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431;g5e3ffb801c_23_28"/>
          <p:cNvSpPr txBox="1"/>
          <p:nvPr/>
        </p:nvSpPr>
        <p:spPr>
          <a:xfrm>
            <a:off x="200728" y="115575"/>
            <a:ext cx="582956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Malgun Gothic"/>
                <a:sym typeface="Malgun Gothic"/>
              </a:rPr>
              <a:t>[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Malgun Gothic"/>
                <a:sym typeface="Malgun Gothic"/>
              </a:rPr>
              <a:t>시스템 구현모습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lgun Gothic"/>
                <a:ea typeface="Malgun Gothic"/>
                <a:cs typeface="Malgun Gothic"/>
                <a:sym typeface="Malgun Gothic"/>
              </a:rPr>
              <a:t>]</a:t>
            </a: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+mn-cs"/>
              <a:sym typeface="Arial"/>
            </a:endParaRPr>
          </a:p>
        </p:txBody>
      </p:sp>
      <p:pic>
        <p:nvPicPr>
          <p:cNvPr id="3" name="그림 2" descr="하늘, 산, 실외, 대형이(가) 표시된 사진&#10;&#10;자동 생성된 설명">
            <a:hlinkClick r:id="rId3"/>
            <a:extLst>
              <a:ext uri="{FF2B5EF4-FFF2-40B4-BE49-F238E27FC236}">
                <a16:creationId xmlns:a16="http://schemas.microsoft.com/office/drawing/2014/main" id="{F3F0E32A-6434-4157-B0E1-76C4432225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1484784"/>
            <a:ext cx="8642350" cy="41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832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28CEC36-C302-4F23-BEF5-536808AEFD0B}"/>
              </a:ext>
            </a:extLst>
          </p:cNvPr>
          <p:cNvSpPr txBox="1"/>
          <p:nvPr/>
        </p:nvSpPr>
        <p:spPr>
          <a:xfrm>
            <a:off x="262424" y="716861"/>
            <a:ext cx="8630751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600" b="1" spc="-100" dirty="0">
                <a:latin typeface="+mn-ea"/>
              </a:rPr>
              <a:t>자사의 마스크 시장 점유율은 </a:t>
            </a:r>
            <a:r>
              <a:rPr lang="en-US" altLang="ko-KR" sz="1600" b="1" spc="-100" dirty="0">
                <a:latin typeface="+mn-ea"/>
              </a:rPr>
              <a:t>33%</a:t>
            </a:r>
            <a:r>
              <a:rPr lang="ko-KR" altLang="en-US" sz="1600" b="1" spc="-100" dirty="0">
                <a:latin typeface="+mn-ea"/>
              </a:rPr>
              <a:t>로 </a:t>
            </a:r>
            <a:r>
              <a:rPr lang="en-US" altLang="ko-KR" sz="1600" b="1" spc="-100" dirty="0">
                <a:latin typeface="+mn-ea"/>
              </a:rPr>
              <a:t>1</a:t>
            </a:r>
            <a:r>
              <a:rPr lang="ko-KR" altLang="en-US" sz="1600" b="1" spc="-100" dirty="0">
                <a:latin typeface="+mn-ea"/>
              </a:rPr>
              <a:t>위를 유지하고 있으나</a:t>
            </a:r>
            <a:r>
              <a:rPr lang="en-US" altLang="ko-KR" sz="1600" b="1" spc="-100" dirty="0">
                <a:latin typeface="+mn-ea"/>
              </a:rPr>
              <a:t>, </a:t>
            </a:r>
            <a:r>
              <a:rPr lang="ko-KR" altLang="en-US" sz="1600" b="1" spc="-100" dirty="0">
                <a:latin typeface="+mn-ea"/>
              </a:rPr>
              <a:t>동종업계의 경쟁 심화에 따라 </a:t>
            </a:r>
            <a:r>
              <a:rPr lang="en-US" altLang="ko-KR" sz="1600" b="1" spc="-100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100" dirty="0">
                <a:latin typeface="+mn-ea"/>
              </a:rPr>
              <a:t>     </a:t>
            </a:r>
            <a:r>
              <a:rPr lang="ko-KR" altLang="en-US" sz="1600" b="1" spc="-100" dirty="0">
                <a:latin typeface="+mn-ea"/>
              </a:rPr>
              <a:t>지속적 경쟁 우위를 확보하기 위한 신 성장동력 필요</a:t>
            </a:r>
          </a:p>
        </p:txBody>
      </p:sp>
      <p:graphicFrame>
        <p:nvGraphicFramePr>
          <p:cNvPr id="97" name="차트 96">
            <a:extLst>
              <a:ext uri="{FF2B5EF4-FFF2-40B4-BE49-F238E27FC236}">
                <a16:creationId xmlns:a16="http://schemas.microsoft.com/office/drawing/2014/main" id="{29599530-053A-49EF-B0FD-C6DE7834BF7D}"/>
              </a:ext>
            </a:extLst>
          </p:cNvPr>
          <p:cNvGraphicFramePr/>
          <p:nvPr/>
        </p:nvGraphicFramePr>
        <p:xfrm>
          <a:off x="3162672" y="3537546"/>
          <a:ext cx="2759843" cy="16939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5" name="차트 34">
            <a:extLst>
              <a:ext uri="{FF2B5EF4-FFF2-40B4-BE49-F238E27FC236}">
                <a16:creationId xmlns:a16="http://schemas.microsoft.com/office/drawing/2014/main" id="{3476A525-53E5-400F-8AF2-15CE97826AF4}"/>
              </a:ext>
            </a:extLst>
          </p:cNvPr>
          <p:cNvGraphicFramePr>
            <a:graphicFrameLocks/>
          </p:cNvGraphicFramePr>
          <p:nvPr/>
        </p:nvGraphicFramePr>
        <p:xfrm>
          <a:off x="5988857" y="3537546"/>
          <a:ext cx="2765795" cy="1685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id="{38155265-192F-4E0E-A7D7-CE7A47E7845C}"/>
              </a:ext>
            </a:extLst>
          </p:cNvPr>
          <p:cNvSpPr/>
          <p:nvPr/>
        </p:nvSpPr>
        <p:spPr>
          <a:xfrm>
            <a:off x="1976926" y="6212692"/>
            <a:ext cx="1140056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ts val="800"/>
              </a:lnSpc>
            </a:pPr>
            <a:r>
              <a:rPr lang="ko-KR" altLang="en-US" sz="700" dirty="0">
                <a:latin typeface="+mn-ea"/>
              </a:rPr>
              <a:t>출처 </a:t>
            </a:r>
            <a:r>
              <a:rPr lang="en-US" altLang="ko-KR" sz="700" dirty="0">
                <a:latin typeface="+mn-ea"/>
              </a:rPr>
              <a:t>: </a:t>
            </a:r>
            <a:r>
              <a:rPr lang="ko-KR" altLang="en-US" sz="700" dirty="0">
                <a:latin typeface="+mn-ea"/>
              </a:rPr>
              <a:t>자사 영업 시스템</a:t>
            </a:r>
            <a:endParaRPr lang="en-US" altLang="ko-KR" sz="700" dirty="0">
              <a:latin typeface="+mn-ea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67FE54F-CFA7-4859-9513-A83F47A1A697}"/>
              </a:ext>
            </a:extLst>
          </p:cNvPr>
          <p:cNvSpPr/>
          <p:nvPr/>
        </p:nvSpPr>
        <p:spPr>
          <a:xfrm>
            <a:off x="3209079" y="2216730"/>
            <a:ext cx="2779778" cy="92536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schemeClr val="tx1"/>
                </a:solidFill>
                <a:latin typeface="+mn-ea"/>
              </a:rPr>
              <a:t>2018</a:t>
            </a:r>
            <a:r>
              <a:rPr lang="ko-KR" altLang="en-US" sz="1050" b="1" dirty="0">
                <a:solidFill>
                  <a:schemeClr val="tx1"/>
                </a:solidFill>
                <a:latin typeface="+mn-ea"/>
              </a:rPr>
              <a:t>년 마스크 특허 출원 수 </a:t>
            </a:r>
            <a:endParaRPr lang="en-US" altLang="ko-KR" sz="1050" b="1" dirty="0">
              <a:solidFill>
                <a:schemeClr val="tx1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schemeClr val="tx1"/>
                </a:solidFill>
                <a:latin typeface="+mn-ea"/>
              </a:rPr>
              <a:t>2012</a:t>
            </a:r>
            <a:r>
              <a:rPr lang="ko-KR" altLang="en-US" sz="1050" b="1" dirty="0">
                <a:solidFill>
                  <a:schemeClr val="tx1"/>
                </a:solidFill>
                <a:latin typeface="+mn-ea"/>
              </a:rPr>
              <a:t>년 대비 </a:t>
            </a:r>
            <a:r>
              <a:rPr lang="en-US" altLang="ko-KR" sz="1050" b="1" u="sng" dirty="0">
                <a:solidFill>
                  <a:srgbClr val="0000FF"/>
                </a:solidFill>
                <a:latin typeface="+mn-ea"/>
              </a:rPr>
              <a:t>260% </a:t>
            </a:r>
            <a:r>
              <a:rPr lang="ko-KR" altLang="en-US" sz="1050" b="1" u="sng" dirty="0">
                <a:solidFill>
                  <a:srgbClr val="0000FF"/>
                </a:solidFill>
                <a:latin typeface="+mn-ea"/>
              </a:rPr>
              <a:t>증가</a:t>
            </a:r>
            <a:endParaRPr lang="en-US" altLang="ko-KR" sz="1050" b="1" u="sng" dirty="0">
              <a:solidFill>
                <a:srgbClr val="0000FF"/>
              </a:solidFill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53A27E75-F560-4D99-83DB-3804987359E6}"/>
              </a:ext>
            </a:extLst>
          </p:cNvPr>
          <p:cNvSpPr/>
          <p:nvPr/>
        </p:nvSpPr>
        <p:spPr>
          <a:xfrm>
            <a:off x="6063734" y="2216730"/>
            <a:ext cx="2779778" cy="92536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schemeClr val="tx1"/>
                </a:solidFill>
                <a:latin typeface="+mn-ea"/>
              </a:rPr>
              <a:t>2018</a:t>
            </a:r>
            <a:r>
              <a:rPr lang="ko-KR" altLang="en-US" sz="1050" b="1" dirty="0">
                <a:solidFill>
                  <a:schemeClr val="tx1"/>
                </a:solidFill>
                <a:latin typeface="+mn-ea"/>
              </a:rPr>
              <a:t>년 마스크 판매 허가 현황 누적 수 </a:t>
            </a:r>
            <a:endParaRPr lang="en-US" altLang="ko-KR" sz="1050" b="1" dirty="0">
              <a:solidFill>
                <a:schemeClr val="tx1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schemeClr val="tx1"/>
                </a:solidFill>
                <a:latin typeface="+mn-ea"/>
              </a:rPr>
              <a:t>2012</a:t>
            </a:r>
            <a:r>
              <a:rPr lang="ko-KR" altLang="en-US" sz="1050" b="1" dirty="0">
                <a:solidFill>
                  <a:schemeClr val="tx1"/>
                </a:solidFill>
                <a:latin typeface="+mn-ea"/>
              </a:rPr>
              <a:t>년 이후 </a:t>
            </a:r>
            <a:r>
              <a:rPr lang="en-US" altLang="ko-KR" sz="1050" b="1" u="sng" dirty="0">
                <a:solidFill>
                  <a:srgbClr val="0000FF"/>
                </a:solidFill>
                <a:latin typeface="+mn-ea"/>
              </a:rPr>
              <a:t>550</a:t>
            </a:r>
            <a:r>
              <a:rPr lang="ko-KR" altLang="en-US" sz="1050" b="1" u="sng" dirty="0">
                <a:solidFill>
                  <a:srgbClr val="0000FF"/>
                </a:solidFill>
                <a:latin typeface="+mn-ea"/>
              </a:rPr>
              <a:t>건</a:t>
            </a:r>
            <a:endParaRPr lang="en-US" altLang="ko-KR" sz="1050" b="1" u="sng" dirty="0">
              <a:solidFill>
                <a:srgbClr val="0000FF"/>
              </a:solidFill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18FCDBBE-BE76-4545-B508-A4EEDA02C7CC}"/>
              </a:ext>
            </a:extLst>
          </p:cNvPr>
          <p:cNvSpPr/>
          <p:nvPr/>
        </p:nvSpPr>
        <p:spPr>
          <a:xfrm>
            <a:off x="3440381" y="3194157"/>
            <a:ext cx="2297424" cy="25391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050" b="1" dirty="0">
                <a:solidFill>
                  <a:prstClr val="black"/>
                </a:solidFill>
                <a:latin typeface="+mn-ea"/>
              </a:rPr>
              <a:t>마스크 특허 출원 수 </a:t>
            </a:r>
            <a:r>
              <a:rPr lang="en-US" altLang="ko-KR" sz="1050" dirty="0">
                <a:solidFill>
                  <a:prstClr val="black"/>
                </a:solidFill>
                <a:latin typeface="+mn-ea"/>
              </a:rPr>
              <a:t>(</a:t>
            </a:r>
            <a:r>
              <a:rPr lang="ko-KR" altLang="en-US" sz="1050" dirty="0">
                <a:solidFill>
                  <a:prstClr val="black"/>
                </a:solidFill>
                <a:latin typeface="+mn-ea"/>
              </a:rPr>
              <a:t>단위</a:t>
            </a:r>
            <a:r>
              <a:rPr lang="en-US" altLang="ko-KR" sz="1050" dirty="0">
                <a:solidFill>
                  <a:prstClr val="black"/>
                </a:solidFill>
                <a:latin typeface="+mn-ea"/>
              </a:rPr>
              <a:t>: </a:t>
            </a:r>
            <a:r>
              <a:rPr lang="ko-KR" altLang="en-US" sz="1050" dirty="0">
                <a:solidFill>
                  <a:prstClr val="black"/>
                </a:solidFill>
                <a:latin typeface="+mn-ea"/>
              </a:rPr>
              <a:t>건 수</a:t>
            </a:r>
            <a:r>
              <a:rPr lang="en-US" altLang="ko-KR" sz="1050" dirty="0">
                <a:solidFill>
                  <a:prstClr val="black"/>
                </a:solidFill>
                <a:latin typeface="+mn-ea"/>
              </a:rPr>
              <a:t>)</a:t>
            </a:r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050" b="1" dirty="0">
              <a:latin typeface="+mn-ea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68371A4-4DBC-4FA0-8FF0-CF02CAA7C358}"/>
              </a:ext>
            </a:extLst>
          </p:cNvPr>
          <p:cNvSpPr/>
          <p:nvPr/>
        </p:nvSpPr>
        <p:spPr>
          <a:xfrm>
            <a:off x="4929118" y="6212692"/>
            <a:ext cx="115288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dirty="0">
                <a:latin typeface="+mn-ea"/>
              </a:rPr>
              <a:t>출처 </a:t>
            </a:r>
            <a:r>
              <a:rPr lang="en-US" altLang="ko-KR" sz="700" dirty="0">
                <a:latin typeface="+mn-ea"/>
              </a:rPr>
              <a:t>: </a:t>
            </a:r>
            <a:r>
              <a:rPr lang="ko-KR" altLang="en-US" sz="700" dirty="0">
                <a:latin typeface="+mn-ea"/>
              </a:rPr>
              <a:t>특허청 </a:t>
            </a:r>
            <a:r>
              <a:rPr lang="en-US" altLang="ko-KR" sz="700" dirty="0">
                <a:latin typeface="+mn-ea"/>
              </a:rPr>
              <a:t>(2019, 02)</a:t>
            </a:r>
            <a:endParaRPr lang="ko-KR" altLang="en-US" sz="700" dirty="0">
              <a:latin typeface="+mn-ea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520E3CDF-0FC6-4EDF-86CC-3CD66ACCA5C8}"/>
              </a:ext>
            </a:extLst>
          </p:cNvPr>
          <p:cNvSpPr/>
          <p:nvPr/>
        </p:nvSpPr>
        <p:spPr>
          <a:xfrm>
            <a:off x="6193642" y="3194157"/>
            <a:ext cx="2432076" cy="25391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050" b="1" dirty="0">
                <a:solidFill>
                  <a:prstClr val="black"/>
                </a:solidFill>
                <a:latin typeface="+mn-ea"/>
              </a:rPr>
              <a:t>마스크 판매 허가 현황 </a:t>
            </a:r>
            <a:r>
              <a:rPr lang="en-US" altLang="ko-KR" sz="1050" dirty="0">
                <a:solidFill>
                  <a:prstClr val="black"/>
                </a:solidFill>
                <a:latin typeface="+mn-ea"/>
              </a:rPr>
              <a:t>(</a:t>
            </a:r>
            <a:r>
              <a:rPr lang="ko-KR" altLang="en-US" sz="1050" dirty="0">
                <a:solidFill>
                  <a:prstClr val="black"/>
                </a:solidFill>
                <a:latin typeface="+mn-ea"/>
              </a:rPr>
              <a:t>단위</a:t>
            </a:r>
            <a:r>
              <a:rPr lang="en-US" altLang="ko-KR" sz="1050" dirty="0">
                <a:solidFill>
                  <a:prstClr val="black"/>
                </a:solidFill>
                <a:latin typeface="+mn-ea"/>
              </a:rPr>
              <a:t>: </a:t>
            </a:r>
            <a:r>
              <a:rPr lang="ko-KR" altLang="en-US" sz="1050" dirty="0">
                <a:solidFill>
                  <a:prstClr val="black"/>
                </a:solidFill>
                <a:latin typeface="+mn-ea"/>
              </a:rPr>
              <a:t>건 수</a:t>
            </a:r>
            <a:r>
              <a:rPr lang="en-US" altLang="ko-KR" sz="1050" dirty="0">
                <a:solidFill>
                  <a:prstClr val="black"/>
                </a:solidFill>
                <a:latin typeface="+mn-ea"/>
              </a:rPr>
              <a:t>)</a:t>
            </a:r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050" b="1" dirty="0">
              <a:latin typeface="+mn-ea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3286E2DD-43B9-4479-99FB-677E000A26DB}"/>
              </a:ext>
            </a:extLst>
          </p:cNvPr>
          <p:cNvSpPr/>
          <p:nvPr/>
        </p:nvSpPr>
        <p:spPr>
          <a:xfrm>
            <a:off x="7810250" y="6212692"/>
            <a:ext cx="115288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dirty="0">
                <a:latin typeface="+mn-ea"/>
              </a:rPr>
              <a:t>출처 </a:t>
            </a:r>
            <a:r>
              <a:rPr lang="en-US" altLang="ko-KR" sz="700" dirty="0">
                <a:latin typeface="+mn-ea"/>
              </a:rPr>
              <a:t>: </a:t>
            </a:r>
            <a:r>
              <a:rPr lang="ko-KR" altLang="en-US" sz="700" dirty="0" err="1">
                <a:latin typeface="+mn-ea"/>
              </a:rPr>
              <a:t>식약처</a:t>
            </a:r>
            <a:r>
              <a:rPr lang="ko-KR" altLang="en-US" sz="700" dirty="0">
                <a:latin typeface="+mn-ea"/>
              </a:rPr>
              <a:t> </a:t>
            </a:r>
            <a:r>
              <a:rPr lang="en-US" altLang="ko-KR" sz="700" dirty="0">
                <a:latin typeface="+mn-ea"/>
              </a:rPr>
              <a:t>(2019, 02)</a:t>
            </a:r>
            <a:endParaRPr lang="ko-KR" altLang="en-US" sz="700" dirty="0">
              <a:latin typeface="+mn-ea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1919C451-0C60-4A65-8849-CBE5F0EB5CB9}"/>
              </a:ext>
            </a:extLst>
          </p:cNvPr>
          <p:cNvSpPr/>
          <p:nvPr/>
        </p:nvSpPr>
        <p:spPr>
          <a:xfrm>
            <a:off x="3170546" y="1892002"/>
            <a:ext cx="5726891" cy="4345287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lIns="90000" bIns="46800" rtlCol="0" anchor="ctr"/>
          <a:lstStyle/>
          <a:p>
            <a:pPr algn="ctr" latinLnBrk="0">
              <a:defRPr/>
            </a:pPr>
            <a:endParaRPr lang="ko-KR" altLang="en-US" sz="1300" b="1" kern="0" dirty="0">
              <a:solidFill>
                <a:srgbClr val="FFFFFF"/>
              </a:solidFill>
              <a:latin typeface="+mn-ea"/>
            </a:endParaRPr>
          </a:p>
        </p:txBody>
      </p: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64386EB7-53F0-4009-A57F-C91756489620}"/>
              </a:ext>
            </a:extLst>
          </p:cNvPr>
          <p:cNvCxnSpPr>
            <a:cxnSpLocks/>
          </p:cNvCxnSpPr>
          <p:nvPr/>
        </p:nvCxnSpPr>
        <p:spPr>
          <a:xfrm>
            <a:off x="6095260" y="4915782"/>
            <a:ext cx="2578857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CB4E21BB-AD6A-4A79-A6A5-D07E922FA5A0}"/>
              </a:ext>
            </a:extLst>
          </p:cNvPr>
          <p:cNvCxnSpPr>
            <a:cxnSpLocks/>
          </p:cNvCxnSpPr>
          <p:nvPr/>
        </p:nvCxnSpPr>
        <p:spPr>
          <a:xfrm>
            <a:off x="3266716" y="4915782"/>
            <a:ext cx="2567360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Google Shape;148;p5">
            <a:extLst>
              <a:ext uri="{FF2B5EF4-FFF2-40B4-BE49-F238E27FC236}">
                <a16:creationId xmlns:a16="http://schemas.microsoft.com/office/drawing/2014/main" id="{4267A842-9B8B-4D49-9675-94E590FAA902}"/>
              </a:ext>
            </a:extLst>
          </p:cNvPr>
          <p:cNvSpPr txBox="1"/>
          <p:nvPr/>
        </p:nvSpPr>
        <p:spPr>
          <a:xfrm>
            <a:off x="200728" y="115575"/>
            <a:ext cx="3821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1. </a:t>
            </a:r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추진 배경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4B1C799-9C37-4FBF-A407-D7A86D273393}"/>
              </a:ext>
            </a:extLst>
          </p:cNvPr>
          <p:cNvSpPr/>
          <p:nvPr/>
        </p:nvSpPr>
        <p:spPr>
          <a:xfrm>
            <a:off x="3902715" y="1732592"/>
            <a:ext cx="4241533" cy="3210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경쟁 환경 심화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3BF4ECF-6BD0-4661-BDA8-1964FE75B8BD}"/>
              </a:ext>
            </a:extLst>
          </p:cNvPr>
          <p:cNvGrpSpPr/>
          <p:nvPr/>
        </p:nvGrpSpPr>
        <p:grpSpPr>
          <a:xfrm>
            <a:off x="249227" y="1732592"/>
            <a:ext cx="2803257" cy="4504696"/>
            <a:chOff x="6091633" y="1732592"/>
            <a:chExt cx="2803257" cy="450469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E6F6C48B-7EC1-4804-B8D1-ED376F10B2F1}"/>
                </a:ext>
              </a:extLst>
            </p:cNvPr>
            <p:cNvSpPr/>
            <p:nvPr/>
          </p:nvSpPr>
          <p:spPr>
            <a:xfrm>
              <a:off x="6091633" y="1892001"/>
              <a:ext cx="2803257" cy="43452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txBody>
            <a:bodyPr lIns="90000" bIns="46800" rtlCol="0" anchor="ctr"/>
            <a:lstStyle/>
            <a:p>
              <a:pPr algn="ctr" latinLnBrk="0">
                <a:defRPr/>
              </a:pPr>
              <a:endParaRPr lang="ko-KR" altLang="en-US" sz="1300" b="1" kern="0" dirty="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38A31540-62C2-4C64-9CA8-0EF1C30414CE}"/>
                </a:ext>
              </a:extLst>
            </p:cNvPr>
            <p:cNvSpPr/>
            <p:nvPr/>
          </p:nvSpPr>
          <p:spPr>
            <a:xfrm>
              <a:off x="6455167" y="1732592"/>
              <a:ext cx="2076189" cy="32108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bg1"/>
                  </a:solidFill>
                  <a:latin typeface="+mn-ea"/>
                </a:rPr>
                <a:t>자사 현황</a:t>
              </a:r>
            </a:p>
          </p:txBody>
        </p:sp>
      </p:grpSp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5F011DA1-ED5C-4902-85BF-7DC8E124A003}"/>
              </a:ext>
            </a:extLst>
          </p:cNvPr>
          <p:cNvSpPr/>
          <p:nvPr/>
        </p:nvSpPr>
        <p:spPr>
          <a:xfrm rot="10800000">
            <a:off x="4511797" y="5260373"/>
            <a:ext cx="207066" cy="139190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654D1CD4-25C4-457E-81B4-219D32013AFC}"/>
              </a:ext>
            </a:extLst>
          </p:cNvPr>
          <p:cNvSpPr/>
          <p:nvPr/>
        </p:nvSpPr>
        <p:spPr>
          <a:xfrm rot="10800000">
            <a:off x="7350090" y="5260373"/>
            <a:ext cx="207066" cy="139190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7143F55-7EE6-4311-8326-86EBDA026250}"/>
              </a:ext>
            </a:extLst>
          </p:cNvPr>
          <p:cNvSpPr/>
          <p:nvPr/>
        </p:nvSpPr>
        <p:spPr>
          <a:xfrm>
            <a:off x="6063117" y="5527963"/>
            <a:ext cx="2762457" cy="6338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lIns="90000" bIns="46800" rtlCol="0" anchor="ctr"/>
          <a:lstStyle/>
          <a:p>
            <a:pPr algn="ctr" latinLnBrk="0"/>
            <a:r>
              <a:rPr lang="ko-KR" altLang="en-US" sz="1300" b="1" kern="0" dirty="0">
                <a:solidFill>
                  <a:srgbClr val="0000FF"/>
                </a:solidFill>
                <a:latin typeface="+mn-ea"/>
              </a:rPr>
              <a:t>現 경쟁 심화 누적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FDE9990-BE41-4F00-A06D-9A11D657FEDA}"/>
              </a:ext>
            </a:extLst>
          </p:cNvPr>
          <p:cNvSpPr/>
          <p:nvPr/>
        </p:nvSpPr>
        <p:spPr>
          <a:xfrm>
            <a:off x="3244806" y="5527963"/>
            <a:ext cx="2744051" cy="6338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lIns="90000" bIns="46800" rtlCol="0" anchor="ctr"/>
          <a:lstStyle/>
          <a:p>
            <a:pPr algn="ctr" latinLnBrk="0"/>
            <a:r>
              <a:rPr lang="ko-KR" altLang="en-US" sz="13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미래 경쟁 심화 예상</a:t>
            </a:r>
            <a:endParaRPr lang="ko-KR" altLang="en-US" sz="1300" b="1" kern="0" dirty="0">
              <a:solidFill>
                <a:srgbClr val="0000FF"/>
              </a:solidFill>
              <a:latin typeface="+mn-ea"/>
            </a:endParaRPr>
          </a:p>
        </p:txBody>
      </p:sp>
      <p:graphicFrame>
        <p:nvGraphicFramePr>
          <p:cNvPr id="34" name="차트 33">
            <a:extLst>
              <a:ext uri="{FF2B5EF4-FFF2-40B4-BE49-F238E27FC236}">
                <a16:creationId xmlns:a16="http://schemas.microsoft.com/office/drawing/2014/main" id="{E5ED4B08-E6EF-4790-86DD-844DBF8B44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0002300"/>
              </p:ext>
            </p:extLst>
          </p:nvPr>
        </p:nvGraphicFramePr>
        <p:xfrm>
          <a:off x="214502" y="4666696"/>
          <a:ext cx="2759843" cy="1122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84B6A96F-B58A-41DE-8261-B5ECA607A303}"/>
              </a:ext>
            </a:extLst>
          </p:cNvPr>
          <p:cNvGraphicFramePr>
            <a:graphicFrameLocks noGrp="1"/>
          </p:cNvGraphicFramePr>
          <p:nvPr/>
        </p:nvGraphicFramePr>
        <p:xfrm>
          <a:off x="336877" y="5665802"/>
          <a:ext cx="2522392" cy="2605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598">
                  <a:extLst>
                    <a:ext uri="{9D8B030D-6E8A-4147-A177-3AD203B41FA5}">
                      <a16:colId xmlns:a16="http://schemas.microsoft.com/office/drawing/2014/main" val="707713356"/>
                    </a:ext>
                  </a:extLst>
                </a:gridCol>
                <a:gridCol w="630598">
                  <a:extLst>
                    <a:ext uri="{9D8B030D-6E8A-4147-A177-3AD203B41FA5}">
                      <a16:colId xmlns:a16="http://schemas.microsoft.com/office/drawing/2014/main" val="16533720"/>
                    </a:ext>
                  </a:extLst>
                </a:gridCol>
                <a:gridCol w="630598">
                  <a:extLst>
                    <a:ext uri="{9D8B030D-6E8A-4147-A177-3AD203B41FA5}">
                      <a16:colId xmlns:a16="http://schemas.microsoft.com/office/drawing/2014/main" val="2682347057"/>
                    </a:ext>
                  </a:extLst>
                </a:gridCol>
                <a:gridCol w="630598">
                  <a:extLst>
                    <a:ext uri="{9D8B030D-6E8A-4147-A177-3AD203B41FA5}">
                      <a16:colId xmlns:a16="http://schemas.microsoft.com/office/drawing/2014/main" val="2440101512"/>
                    </a:ext>
                  </a:extLst>
                </a:gridCol>
              </a:tblGrid>
              <a:tr h="2605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2016</a:t>
                      </a:r>
                      <a:endParaRPr lang="ko-KR" altLang="en-US" sz="900" b="1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2017</a:t>
                      </a:r>
                      <a:endParaRPr lang="ko-KR" altLang="en-US" sz="900" b="1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2018</a:t>
                      </a:r>
                      <a:endParaRPr lang="ko-KR" altLang="en-US" sz="900" b="1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u="sng" kern="1200" dirty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  <a:cs typeface="+mn-cs"/>
                        </a:rPr>
                        <a:t>2019(E)</a:t>
                      </a:r>
                      <a:endParaRPr lang="ko-KR" altLang="en-US" sz="900" b="1" u="sng" kern="1200" dirty="0">
                        <a:solidFill>
                          <a:sysClr val="windowText" lastClr="0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087479"/>
                  </a:ext>
                </a:extLst>
              </a:tr>
            </a:tbl>
          </a:graphicData>
        </a:graphic>
      </p:graphicFrame>
      <p:sp>
        <p:nvSpPr>
          <p:cNvPr id="45" name="직사각형 44">
            <a:extLst>
              <a:ext uri="{FF2B5EF4-FFF2-40B4-BE49-F238E27FC236}">
                <a16:creationId xmlns:a16="http://schemas.microsoft.com/office/drawing/2014/main" id="{7216846B-E1AC-4D29-BF04-6572F0B278A7}"/>
              </a:ext>
            </a:extLst>
          </p:cNvPr>
          <p:cNvSpPr/>
          <p:nvPr/>
        </p:nvSpPr>
        <p:spPr>
          <a:xfrm>
            <a:off x="445266" y="4238506"/>
            <a:ext cx="248978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050" b="1" dirty="0">
                <a:solidFill>
                  <a:prstClr val="black"/>
                </a:solidFill>
                <a:latin typeface="+mn-ea"/>
              </a:rPr>
              <a:t>자사 마스크 부문 매출 현황</a:t>
            </a:r>
            <a:r>
              <a:rPr lang="en-US" altLang="ko-KR" sz="1050" dirty="0">
                <a:solidFill>
                  <a:prstClr val="black"/>
                </a:solidFill>
                <a:latin typeface="+mn-ea"/>
              </a:rPr>
              <a:t>(</a:t>
            </a:r>
            <a:r>
              <a:rPr lang="ko-KR" altLang="en-US" sz="1050" dirty="0">
                <a:solidFill>
                  <a:prstClr val="black"/>
                </a:solidFill>
                <a:latin typeface="+mn-ea"/>
              </a:rPr>
              <a:t>단위</a:t>
            </a:r>
            <a:r>
              <a:rPr lang="en-US" altLang="ko-KR" sz="1050" dirty="0">
                <a:solidFill>
                  <a:prstClr val="black"/>
                </a:solidFill>
                <a:latin typeface="+mn-ea"/>
              </a:rPr>
              <a:t>:</a:t>
            </a:r>
            <a:r>
              <a:rPr lang="ko-KR" altLang="en-US" sz="1050" dirty="0">
                <a:solidFill>
                  <a:prstClr val="black"/>
                </a:solidFill>
                <a:latin typeface="+mn-ea"/>
              </a:rPr>
              <a:t>억</a:t>
            </a:r>
            <a:r>
              <a:rPr lang="en-US" altLang="ko-KR" sz="1050" dirty="0">
                <a:solidFill>
                  <a:prstClr val="black"/>
                </a:solidFill>
                <a:latin typeface="+mn-ea"/>
              </a:rPr>
              <a:t>)</a:t>
            </a:r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050" b="1" dirty="0">
              <a:latin typeface="+mn-ea"/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FAA92C0A-28D5-409F-9351-57A0C6F29059}"/>
              </a:ext>
            </a:extLst>
          </p:cNvPr>
          <p:cNvCxnSpPr>
            <a:cxnSpLocks/>
          </p:cNvCxnSpPr>
          <p:nvPr/>
        </p:nvCxnSpPr>
        <p:spPr>
          <a:xfrm flipV="1">
            <a:off x="653143" y="4677672"/>
            <a:ext cx="1227908" cy="357053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AEC993F-BE79-41BB-88B8-30E60B492B13}"/>
              </a:ext>
            </a:extLst>
          </p:cNvPr>
          <p:cNvSpPr/>
          <p:nvPr/>
        </p:nvSpPr>
        <p:spPr>
          <a:xfrm rot="20557167">
            <a:off x="1076395" y="4668960"/>
            <a:ext cx="34656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800" b="1" dirty="0">
                <a:solidFill>
                  <a:srgbClr val="C00000"/>
                </a:solidFill>
                <a:latin typeface="+mn-ea"/>
              </a:rPr>
              <a:t>2</a:t>
            </a:r>
            <a:r>
              <a:rPr lang="ko-KR" altLang="en-US" sz="800" b="1" dirty="0">
                <a:solidFill>
                  <a:srgbClr val="C00000"/>
                </a:solidFill>
                <a:latin typeface="+mn-ea"/>
              </a:rPr>
              <a:t>배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AE3B92D-B66D-4576-9546-E56EBCF437B9}"/>
              </a:ext>
            </a:extLst>
          </p:cNvPr>
          <p:cNvCxnSpPr>
            <a:cxnSpLocks/>
          </p:cNvCxnSpPr>
          <p:nvPr/>
        </p:nvCxnSpPr>
        <p:spPr>
          <a:xfrm>
            <a:off x="356150" y="5653149"/>
            <a:ext cx="2578857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3" name="차트 52">
            <a:extLst>
              <a:ext uri="{FF2B5EF4-FFF2-40B4-BE49-F238E27FC236}">
                <a16:creationId xmlns:a16="http://schemas.microsoft.com/office/drawing/2014/main" id="{722D97E2-FB73-405A-919D-B473BD4E1D18}"/>
              </a:ext>
            </a:extLst>
          </p:cNvPr>
          <p:cNvGraphicFramePr>
            <a:graphicFrameLocks/>
          </p:cNvGraphicFramePr>
          <p:nvPr/>
        </p:nvGraphicFramePr>
        <p:xfrm>
          <a:off x="430242" y="2458940"/>
          <a:ext cx="2489784" cy="1493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4" name="직사각형 53">
            <a:extLst>
              <a:ext uri="{FF2B5EF4-FFF2-40B4-BE49-F238E27FC236}">
                <a16:creationId xmlns:a16="http://schemas.microsoft.com/office/drawing/2014/main" id="{BA7EC3FA-13EC-4B11-B20D-39F5210B9FD8}"/>
              </a:ext>
            </a:extLst>
          </p:cNvPr>
          <p:cNvSpPr/>
          <p:nvPr/>
        </p:nvSpPr>
        <p:spPr>
          <a:xfrm>
            <a:off x="873267" y="2294854"/>
            <a:ext cx="163378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050" b="1" dirty="0">
                <a:solidFill>
                  <a:prstClr val="black"/>
                </a:solidFill>
                <a:latin typeface="+mn-ea"/>
              </a:rPr>
              <a:t>국내 마스크 시장 </a:t>
            </a:r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M/S]</a:t>
            </a:r>
            <a:endParaRPr lang="ko-KR" altLang="en-US" sz="105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6547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42967166-F4C6-407C-B387-5EEA713F1D1E}"/>
              </a:ext>
            </a:extLst>
          </p:cNvPr>
          <p:cNvGrpSpPr/>
          <p:nvPr/>
        </p:nvGrpSpPr>
        <p:grpSpPr>
          <a:xfrm>
            <a:off x="2329997" y="3428999"/>
            <a:ext cx="4484005" cy="2849029"/>
            <a:chOff x="244975" y="783171"/>
            <a:chExt cx="8648200" cy="5494858"/>
          </a:xfrm>
        </p:grpSpPr>
        <p:pic>
          <p:nvPicPr>
            <p:cNvPr id="4" name="그림 3" descr="사람, 앉아있는, 벽, 가장이(가) 표시된 사진&#10;&#10;자동 생성된 설명">
              <a:extLst>
                <a:ext uri="{FF2B5EF4-FFF2-40B4-BE49-F238E27FC236}">
                  <a16:creationId xmlns:a16="http://schemas.microsoft.com/office/drawing/2014/main" id="{094EC5D5-B76D-4FF1-918C-D62203E341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87" b="96825" l="3224" r="89931">
                          <a14:foregroundMark x1="9003" y1="30589" x2="15179" y2="75430"/>
                          <a14:foregroundMark x1="15179" y1="75430" x2="17956" y2="83862"/>
                          <a14:foregroundMark x1="14782" y1="44478" x2="21230" y2="82639"/>
                          <a14:foregroundMark x1="21230" y1="82639" x2="21230" y2="82639"/>
                          <a14:foregroundMark x1="7763" y1="31349" x2="9871" y2="47685"/>
                          <a14:foregroundMark x1="9871" y1="47685" x2="7986" y2="51389"/>
                          <a14:foregroundMark x1="6622" y1="31349" x2="13318" y2="32705"/>
                          <a14:foregroundMark x1="7416" y1="44312" x2="4489" y2="54563"/>
                          <a14:foregroundMark x1="6622" y1="32540" x2="6622" y2="32374"/>
                          <a14:foregroundMark x1="3249" y1="52017" x2="3472" y2="55026"/>
                          <a14:foregroundMark x1="8333" y1="62269" x2="11508" y2="69048"/>
                          <a14:foregroundMark x1="22148" y1="96825" x2="18750" y2="85218"/>
                          <a14:foregroundMark x1="25645" y1="94114" x2="21131" y2="84160"/>
                          <a14:foregroundMark x1="21131" y1="84160" x2="21131" y2="84160"/>
                          <a14:foregroundMark x1="17684" y1="55556" x2="20809" y2="69874"/>
                          <a14:foregroundMark x1="20536" y1="58102" x2="21354" y2="67692"/>
                          <a14:backgroundMark x1="23958" y1="38426" x2="45511" y2="42493"/>
                          <a14:backgroundMark x1="45511" y1="42493" x2="88294" y2="36012"/>
                          <a14:backgroundMark x1="88294" y1="36012" x2="92882" y2="37368"/>
                          <a14:backgroundMark x1="26662" y1="38128" x2="33805" y2="79332"/>
                          <a14:backgroundMark x1="33681" y1="64220" x2="81796" y2="57440"/>
                          <a14:backgroundMark x1="81796" y1="57440" x2="81796" y2="57440"/>
                          <a14:backgroundMark x1="21925" y1="36475" x2="29960" y2="72851"/>
                          <a14:backgroundMark x1="27579" y1="76455" x2="27679" y2="84921"/>
                          <a14:backgroundMark x1="28472" y1="89120" x2="31200" y2="91865"/>
                          <a14:backgroundMark x1="26662" y1="89583" x2="28819" y2="91534"/>
                          <a14:backgroundMark x1="20784" y1="54431" x2="23165" y2="52910"/>
                          <a14:backgroundMark x1="20784" y1="53671" x2="30977" y2="51257"/>
                          <a14:backgroundMark x1="21354" y1="52844" x2="25422" y2="50661"/>
                          <a14:backgroundMark x1="20536" y1="55192" x2="22569" y2="532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21561" r="63846"/>
            <a:stretch/>
          </p:blipFill>
          <p:spPr>
            <a:xfrm>
              <a:off x="244975" y="1198432"/>
              <a:ext cx="3100206" cy="5044696"/>
            </a:xfrm>
            <a:prstGeom prst="rect">
              <a:avLst/>
            </a:prstGeom>
          </p:spPr>
        </p:pic>
        <p:pic>
          <p:nvPicPr>
            <p:cNvPr id="5" name="그림 4" descr="사람, 앉아있는, 벽, 가장이(가) 표시된 사진&#10;&#10;자동 생성된 설명">
              <a:extLst>
                <a:ext uri="{FF2B5EF4-FFF2-40B4-BE49-F238E27FC236}">
                  <a16:creationId xmlns:a16="http://schemas.microsoft.com/office/drawing/2014/main" id="{059683C5-90C3-4585-AB3D-5A1A449784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71" b="89932" l="4573" r="89861">
                          <a14:foregroundMark x1="39364" y1="17791" x2="37177" y2="28739"/>
                          <a14:foregroundMark x1="26839" y1="49756" x2="16700" y2="57771"/>
                          <a14:foregroundMark x1="21074" y1="39883" x2="11531" y2="77908"/>
                          <a14:foregroundMark x1="11531" y1="77908" x2="11531" y2="77908"/>
                          <a14:foregroundMark x1="30219" y1="58553" x2="24453" y2="71261"/>
                          <a14:foregroundMark x1="24453" y1="71261" x2="10537" y2="84751"/>
                          <a14:foregroundMark x1="6362" y1="83089" x2="13320" y2="75562"/>
                          <a14:foregroundMark x1="4573" y1="85239" x2="11928" y2="88856"/>
                          <a14:foregroundMark x1="21074" y1="83480" x2="18091" y2="85826"/>
                          <a14:foregroundMark x1="41153" y1="33236" x2="40358" y2="20821"/>
                          <a14:foregroundMark x1="33797" y1="18377" x2="43340" y2="15836"/>
                          <a14:foregroundMark x1="32207" y1="59922" x2="41551" y2="51906"/>
                          <a14:foregroundMark x1="41551" y1="51906" x2="48708" y2="49853"/>
                          <a14:foregroundMark x1="46918" y1="51417" x2="35785" y2="56403"/>
                          <a14:backgroundMark x1="80915" y1="20528" x2="59245" y2="67742"/>
                          <a14:backgroundMark x1="59245" y1="67742" x2="48111" y2="78006"/>
                          <a14:backgroundMark x1="48111" y1="78006" x2="42942" y2="92766"/>
                          <a14:backgroundMark x1="12326" y1="36657" x2="199" y2="55132"/>
                          <a14:backgroundMark x1="1392" y1="58162" x2="199" y2="67644"/>
                          <a14:backgroundMark x1="53479" y1="51124" x2="64811" y2="37732"/>
                          <a14:backgroundMark x1="994" y1="70381" x2="199" y2="78397"/>
                          <a14:backgroundMark x1="45527" y1="57967" x2="50895" y2="5591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686299" y="783171"/>
              <a:ext cx="2599092" cy="5287932"/>
            </a:xfrm>
            <a:prstGeom prst="rect">
              <a:avLst/>
            </a:prstGeom>
          </p:spPr>
        </p:pic>
        <p:pic>
          <p:nvPicPr>
            <p:cNvPr id="6" name="그림 5" descr="사람, 앉아있는, 벽, 가장이(가) 표시된 사진&#10;&#10;자동 생성된 설명">
              <a:extLst>
                <a:ext uri="{FF2B5EF4-FFF2-40B4-BE49-F238E27FC236}">
                  <a16:creationId xmlns:a16="http://schemas.microsoft.com/office/drawing/2014/main" id="{DFF6154E-8039-4DA2-9C58-9C7FD10EF2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hq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987" b="98843" l="9921" r="99082">
                          <a14:foregroundMark x1="71379" y1="92824" x2="75124" y2="72354"/>
                          <a14:foregroundMark x1="75124" y1="72354" x2="81548" y2="55390"/>
                          <a14:foregroundMark x1="81548" y1="55390" x2="88269" y2="27216"/>
                          <a14:foregroundMark x1="90799" y1="30589" x2="92634" y2="61475"/>
                          <a14:foregroundMark x1="92634" y1="61475" x2="75223" y2="98843"/>
                          <a14:foregroundMark x1="69122" y1="97255" x2="73512" y2="92626"/>
                          <a14:foregroundMark x1="67783" y1="96362" x2="70982" y2="91204"/>
                          <a14:foregroundMark x1="93725" y1="45470" x2="96553" y2="61243"/>
                          <a14:foregroundMark x1="96553" y1="61243" x2="93576" y2="65675"/>
                          <a14:foregroundMark x1="93849" y1="42989" x2="97520" y2="51091"/>
                          <a14:foregroundMark x1="97520" y1="51091" x2="97842" y2="53968"/>
                          <a14:foregroundMark x1="95709" y1="43519" x2="99082" y2="52116"/>
                          <a14:foregroundMark x1="99082" y1="52116" x2="98363" y2="60714"/>
                          <a14:foregroundMark x1="93056" y1="64980" x2="89187" y2="75959"/>
                          <a14:foregroundMark x1="94122" y1="66567" x2="90848" y2="76687"/>
                          <a14:foregroundMark x1="90848" y1="76687" x2="90253" y2="77546"/>
                          <a14:foregroundMark x1="71379" y1="95602" x2="73041" y2="93783"/>
                          <a14:backgroundMark x1="13120" y1="36078" x2="65923" y2="27381"/>
                          <a14:backgroundMark x1="65923" y1="27381" x2="73214" y2="31217"/>
                          <a14:backgroundMark x1="73214" y1="31217" x2="78398" y2="37434"/>
                          <a14:backgroundMark x1="78398" y1="37434" x2="71751" y2="56812"/>
                          <a14:backgroundMark x1="71751" y1="56812" x2="63467" y2="65410"/>
                          <a14:backgroundMark x1="63467" y1="65410" x2="18800" y2="52480"/>
                          <a14:backgroundMark x1="18800" y1="52480" x2="24380" y2="45899"/>
                          <a14:backgroundMark x1="24380" y1="45899" x2="43948" y2="38955"/>
                          <a14:backgroundMark x1="43948" y1="38955" x2="49901" y2="50562"/>
                          <a14:backgroundMark x1="49901" y1="50562" x2="38294" y2="64319"/>
                          <a14:backgroundMark x1="38294" y1="64319" x2="25794" y2="66931"/>
                          <a14:backgroundMark x1="25794" y1="66931" x2="23264" y2="57870"/>
                          <a14:backgroundMark x1="23264" y1="57870" x2="30332" y2="42130"/>
                          <a14:backgroundMark x1="30332" y1="42130" x2="49182" y2="31184"/>
                          <a14:backgroundMark x1="49182" y1="31184" x2="57986" y2="37368"/>
                          <a14:backgroundMark x1="57986" y1="37368" x2="58160" y2="51323"/>
                          <a14:backgroundMark x1="58160" y1="51323" x2="48636" y2="49901"/>
                          <a14:backgroundMark x1="58606" y1="27745" x2="64633" y2="33499"/>
                          <a14:backgroundMark x1="64633" y1="33499" x2="69618" y2="45999"/>
                          <a14:backgroundMark x1="69618" y1="45999" x2="64807" y2="55126"/>
                          <a14:backgroundMark x1="64807" y1="55126" x2="65055" y2="41435"/>
                          <a14:backgroundMark x1="65055" y1="41435" x2="68180" y2="41733"/>
                          <a14:backgroundMark x1="74430" y1="42989" x2="58333" y2="49206"/>
                          <a14:backgroundMark x1="58333" y1="49206" x2="58333" y2="49206"/>
                          <a14:backgroundMark x1="46503" y1="69775" x2="59673" y2="76488"/>
                          <a14:backgroundMark x1="59673" y1="76488" x2="59673" y2="76488"/>
                          <a14:backgroundMark x1="69643" y1="99735" x2="72693" y2="97421"/>
                          <a14:backgroundMark x1="75620" y1="88724" x2="76513" y2="79332"/>
                          <a14:backgroundMark x1="76513" y1="79332" x2="78150" y2="77017"/>
                          <a14:backgroundMark x1="50273" y1="82242" x2="63517" y2="91567"/>
                          <a14:backgroundMark x1="63517" y1="91567" x2="63170" y2="8554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61835" t="20778"/>
            <a:stretch/>
          </p:blipFill>
          <p:spPr>
            <a:xfrm>
              <a:off x="5626808" y="1192925"/>
              <a:ext cx="3266367" cy="5085104"/>
            </a:xfrm>
            <a:prstGeom prst="rect">
              <a:avLst/>
            </a:prstGeom>
          </p:spPr>
        </p:pic>
        <p:pic>
          <p:nvPicPr>
            <p:cNvPr id="7" name="그림 6" descr="사람, 앉아있는, 벽, 가장이(가) 표시된 사진&#10;&#10;자동 생성된 설명">
              <a:extLst>
                <a:ext uri="{FF2B5EF4-FFF2-40B4-BE49-F238E27FC236}">
                  <a16:creationId xmlns:a16="http://schemas.microsoft.com/office/drawing/2014/main" id="{D8A399D7-50E5-4DC7-839D-561FAAE698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9992" b="90330" l="9970" r="89970">
                          <a14:foregroundMark x1="24603" y1="30060" x2="27232" y2="38724"/>
                          <a14:foregroundMark x1="27232" y1="38724" x2="24901" y2="49041"/>
                          <a14:foregroundMark x1="24901" y1="49041" x2="25744" y2="58664"/>
                          <a14:foregroundMark x1="25744" y1="58664" x2="32292" y2="62037"/>
                          <a14:foregroundMark x1="32292" y1="62037" x2="36607" y2="69709"/>
                          <a14:foregroundMark x1="36607" y1="69709" x2="35045" y2="79398"/>
                          <a14:foregroundMark x1="35045" y1="79398" x2="36781" y2="85483"/>
                          <a14:foregroundMark x1="25521" y1="61078" x2="29216" y2="74140"/>
                          <a14:foregroundMark x1="32168" y1="59623" x2="36781" y2="65278"/>
                          <a14:foregroundMark x1="30332" y1="82507" x2="29415" y2="89153"/>
                          <a14:foregroundMark x1="29547" y1="90330" x2="29547" y2="85576"/>
                          <a14:foregroundMark x1="36254" y1="84529" x2="37764" y2="86543"/>
                          <a14:backgroundMark x1="18550" y1="29089" x2="16012" y2="40210"/>
                          <a14:backgroundMark x1="16012" y1="40210" x2="15106" y2="41741"/>
                          <a14:backgroundMark x1="32387" y1="30540" x2="45136" y2="43272"/>
                          <a14:backgroundMark x1="45136" y1="43272" x2="44713" y2="75987"/>
                          <a14:backgroundMark x1="44713" y1="75987" x2="41994" y2="82836"/>
                          <a14:backgroundMark x1="48157" y1="48509" x2="91480" y2="48832"/>
                          <a14:backgroundMark x1="45680" y1="68251" x2="65015" y2="72039"/>
                          <a14:backgroundMark x1="65015" y1="72039" x2="81873" y2="70588"/>
                          <a14:backgroundMark x1="34622" y1="33521" x2="41571" y2="61644"/>
                          <a14:backgroundMark x1="48338" y1="55600" x2="68701" y2="57615"/>
                          <a14:backgroundMark x1="68701" y1="57615" x2="86707" y2="56728"/>
                          <a14:backgroundMark x1="32931" y1="70991" x2="32689" y2="82514"/>
                          <a14:backgroundMark x1="25257" y1="72603" x2="25257" y2="87027"/>
                          <a14:backgroundMark x1="26647" y1="80258" x2="24169" y2="89927"/>
                          <a14:backgroundMark x1="24169" y1="89927" x2="24169" y2="90008"/>
                          <a14:backgroundMark x1="50755" y1="35697" x2="94502" y2="30218"/>
                          <a14:backgroundMark x1="41208" y1="84287" x2="48882" y2="81950"/>
                          <a14:backgroundMark x1="48882" y1="81950" x2="48882" y2="81950"/>
                          <a14:backgroundMark x1="32145" y1="36583" x2="35952" y2="42063"/>
                          <a14:backgroundMark x1="18066" y1="55278" x2="16858" y2="64625"/>
                          <a14:backgroundMark x1="16858" y1="64625" x2="14924" y2="69299"/>
                          <a14:backgroundMark x1="19879" y1="59307" x2="22115" y2="649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14" t="19744" r="50790" b="3459"/>
            <a:stretch/>
          </p:blipFill>
          <p:spPr>
            <a:xfrm>
              <a:off x="1456019" y="1063760"/>
              <a:ext cx="3029373" cy="4929437"/>
            </a:xfrm>
            <a:prstGeom prst="rect">
              <a:avLst/>
            </a:prstGeom>
          </p:spPr>
        </p:pic>
        <p:pic>
          <p:nvPicPr>
            <p:cNvPr id="8" name="그림 7" descr="사람, 앉아있는, 벽, 가장이(가) 표시된 사진&#10;&#10;자동 생성된 설명">
              <a:extLst>
                <a:ext uri="{FF2B5EF4-FFF2-40B4-BE49-F238E27FC236}">
                  <a16:creationId xmlns:a16="http://schemas.microsoft.com/office/drawing/2014/main" id="{C91FAAAB-9B0F-488D-8AEB-1ADD61273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>
                          <a14:foregroundMark x1="36737" y1="36745" x2="39456" y2="27317"/>
                          <a14:foregroundMark x1="39456" y1="27317" x2="42659" y2="35536"/>
                          <a14:foregroundMark x1="42659" y1="35536" x2="42538" y2="37712"/>
                          <a14:foregroundMark x1="35891" y1="52055" x2="39335" y2="60596"/>
                          <a14:foregroundMark x1="39860" y1="69848" x2="40423" y2="79774"/>
                          <a14:foregroundMark x1="39335" y1="60596" x2="39573" y2="64782"/>
                          <a14:foregroundMark x1="41027" y1="81305" x2="40725" y2="84932"/>
                          <a14:foregroundMark x1="43727" y1="58302" x2="43165" y2="71161"/>
                          <a14:foregroundMark x1="45412" y1="58302" x2="45131" y2="62172"/>
                          <a14:foregroundMark x1="37079" y1="55680" x2="39981" y2="60300"/>
                          <a14:foregroundMark x1="41854" y1="53059" x2="42416" y2="60674"/>
                          <a14:foregroundMark x1="44569" y1="54931" x2="44569" y2="63920"/>
                          <a14:foregroundMark x1="46161" y1="55930" x2="44569" y2="64419"/>
                          <a14:foregroundMark x1="37079" y1="55306" x2="39513" y2="58926"/>
                          <a14:foregroundMark x1="36704" y1="56305" x2="40075" y2="60424"/>
                          <a14:foregroundMark x1="36142" y1="55930" x2="39232" y2="62547"/>
                          <a14:backgroundMark x1="30634" y1="31023" x2="26224" y2="42143"/>
                          <a14:backgroundMark x1="26224" y1="42143" x2="24653" y2="54230"/>
                          <a14:backgroundMark x1="24653" y1="54230" x2="27795" y2="65592"/>
                          <a14:backgroundMark x1="27795" y1="65592" x2="32568" y2="73570"/>
                          <a14:backgroundMark x1="32568" y1="73570" x2="32689" y2="73731"/>
                          <a14:backgroundMark x1="53353" y1="23691" x2="52568" y2="77840"/>
                          <a14:backgroundMark x1="52568" y1="77840" x2="51420" y2="80902"/>
                          <a14:backgroundMark x1="49849" y1="58179" x2="50574" y2="79210"/>
                          <a14:backgroundMark x1="47069" y1="43594" x2="47795" y2="56003"/>
                          <a14:backgroundMark x1="33233" y1="29895" x2="31178" y2="63658"/>
                          <a14:backgroundMark x1="31178" y1="63658" x2="32991" y2="71152"/>
                          <a14:backgroundMark x1="63746" y1="30701" x2="64653" y2="44722"/>
                          <a14:backgroundMark x1="64653" y1="44722" x2="56495" y2="72442"/>
                          <a14:backgroundMark x1="33233" y1="72039" x2="35710" y2="84770"/>
                          <a14:backgroundMark x1="35362" y1="58272" x2="37281" y2="71878"/>
                          <a14:backgroundMark x1="34622" y1="53022" x2="35137" y2="56676"/>
                          <a14:backgroundMark x1="37281" y1="71878" x2="36435" y2="81467"/>
                          <a14:backgroundMark x1="36435" y1="81467" x2="37825" y2="84609"/>
                          <a14:backgroundMark x1="47372" y1="65592" x2="47674" y2="77196"/>
                          <a14:backgroundMark x1="39033" y1="66882" x2="39033" y2="66882"/>
                          <a14:backgroundMark x1="39637" y1="65753" x2="38792" y2="69863"/>
                          <a14:backgroundMark x1="39758" y1="64867" x2="38912" y2="68010"/>
                          <a14:backgroundMark x1="35581" y1="29338" x2="33521" y2="357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335" t="19744" r="47580" b="7648"/>
            <a:stretch/>
          </p:blipFill>
          <p:spPr>
            <a:xfrm>
              <a:off x="2705467" y="1072690"/>
              <a:ext cx="2061349" cy="4660566"/>
            </a:xfrm>
            <a:prstGeom prst="rect">
              <a:avLst/>
            </a:prstGeom>
          </p:spPr>
        </p:pic>
        <p:pic>
          <p:nvPicPr>
            <p:cNvPr id="9" name="그림 8" descr="사람, 앉아있는, 벽, 가장이(가) 표시된 사진&#10;&#10;자동 생성된 설명">
              <a:extLst>
                <a:ext uri="{FF2B5EF4-FFF2-40B4-BE49-F238E27FC236}">
                  <a16:creationId xmlns:a16="http://schemas.microsoft.com/office/drawing/2014/main" id="{6367B733-C0AE-4BA5-BEB9-637F77C378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>
                          <a14:foregroundMark x1="51178" y1="26994" x2="49547" y2="74537"/>
                          <a14:foregroundMark x1="47734" y1="80177" x2="51601" y2="79613"/>
                          <a14:backgroundMark x1="18973" y1="34811" x2="34562" y2="31507"/>
                          <a14:backgroundMark x1="34562" y1="31507" x2="41752" y2="33924"/>
                          <a14:backgroundMark x1="41752" y1="33924" x2="42779" y2="44641"/>
                          <a14:backgroundMark x1="42779" y1="44641" x2="41027" y2="78002"/>
                          <a14:backgroundMark x1="65257" y1="29170" x2="63807" y2="52216"/>
                          <a14:backgroundMark x1="63807" y1="52216" x2="56495" y2="71797"/>
                          <a14:backgroundMark x1="56495" y1="71797" x2="54743" y2="81547"/>
                          <a14:backgroundMark x1="54743" y1="81547" x2="55166" y2="83481"/>
                          <a14:backgroundMark x1="58429" y1="46737" x2="54441" y2="84045"/>
                          <a14:backgroundMark x1="54018" y1="68493" x2="54199" y2="65028"/>
                          <a14:backgroundMark x1="55408" y1="58824" x2="58187" y2="5036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02" t="20779" r="36453" b="8057"/>
            <a:stretch/>
          </p:blipFill>
          <p:spPr>
            <a:xfrm>
              <a:off x="3711250" y="1165360"/>
              <a:ext cx="2023590" cy="4567896"/>
            </a:xfrm>
            <a:prstGeom prst="rect">
              <a:avLst/>
            </a:prstGeom>
          </p:spPr>
        </p:pic>
        <p:pic>
          <p:nvPicPr>
            <p:cNvPr id="10" name="그림 9" descr="사람, 앉아있는, 벽, 가장이(가) 표시된 사진&#10;&#10;자동 생성된 설명">
              <a:extLst>
                <a:ext uri="{FF2B5EF4-FFF2-40B4-BE49-F238E27FC236}">
                  <a16:creationId xmlns:a16="http://schemas.microsoft.com/office/drawing/2014/main" id="{F81FCAAE-7F05-4FC7-A6C8-B5911345E5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5786" b="92990" l="59275" r="95468">
                          <a14:foregroundMark x1="75952" y1="31507" x2="62779" y2="88719"/>
                          <a14:foregroundMark x1="64290" y1="92990" x2="67734" y2="85496"/>
                          <a14:foregroundMark x1="60483" y1="89525" x2="64169" y2="80822"/>
                          <a14:foregroundMark x1="64169" y1="80822" x2="66949" y2="61966"/>
                          <a14:foregroundMark x1="66949" y1="61966" x2="69245" y2="57293"/>
                          <a14:foregroundMark x1="64592" y1="67526" x2="61994" y2="80338"/>
                          <a14:foregroundMark x1="73112" y1="34488" x2="77039" y2="36825"/>
                          <a14:foregroundMark x1="77644" y1="37389" x2="72931" y2="35052"/>
                          <a14:foregroundMark x1="73897" y1="33199" x2="75287" y2="31346"/>
                          <a14:foregroundMark x1="64894" y1="63336" x2="71722" y2="55278"/>
                          <a14:foregroundMark x1="65559" y1="61160" x2="68822" y2="58582"/>
                          <a14:foregroundMark x1="69663" y1="45069" x2="73689" y2="31710"/>
                          <a14:foregroundMark x1="73689" y1="31710" x2="75468" y2="45069"/>
                          <a14:foregroundMark x1="76685" y1="31586" x2="76966" y2="45693"/>
                          <a14:foregroundMark x1="76404" y1="30836" x2="77528" y2="37703"/>
                          <a14:foregroundMark x1="77341" y1="31960" x2="77809" y2="39700"/>
                          <a14:foregroundMark x1="68633" y1="51935" x2="67509" y2="57553"/>
                          <a14:backgroundMark x1="65801" y1="47301" x2="63323" y2="56406"/>
                          <a14:backgroundMark x1="63323" y1="56406" x2="59819" y2="62288"/>
                          <a14:backgroundMark x1="59517" y1="80902" x2="59275" y2="75020"/>
                          <a14:backgroundMark x1="60725" y1="64061" x2="64955" y2="56648"/>
                          <a14:backgroundMark x1="64955" y1="56648" x2="66103" y2="49637"/>
                          <a14:backgroundMark x1="72387" y1="84045" x2="84773" y2="62611"/>
                          <a14:backgroundMark x1="77644" y1="66801" x2="71541" y2="85979"/>
                          <a14:backgroundMark x1="71541" y1="85979" x2="71420" y2="8678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813" t="17618"/>
            <a:stretch/>
          </p:blipFill>
          <p:spPr>
            <a:xfrm>
              <a:off x="5004048" y="929928"/>
              <a:ext cx="3867325" cy="5287933"/>
            </a:xfrm>
            <a:prstGeom prst="rect">
              <a:avLst/>
            </a:prstGeom>
          </p:spPr>
        </p:pic>
      </p:grpSp>
      <p:sp>
        <p:nvSpPr>
          <p:cNvPr id="12" name="Google Shape;148;p5">
            <a:extLst>
              <a:ext uri="{FF2B5EF4-FFF2-40B4-BE49-F238E27FC236}">
                <a16:creationId xmlns:a16="http://schemas.microsoft.com/office/drawing/2014/main" id="{2D7E1D0C-B737-4409-96F1-92EE1BFD6A2A}"/>
              </a:ext>
            </a:extLst>
          </p:cNvPr>
          <p:cNvSpPr txBox="1"/>
          <p:nvPr/>
        </p:nvSpPr>
        <p:spPr>
          <a:xfrm>
            <a:off x="200728" y="115575"/>
            <a:ext cx="542608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Learned &amp; Lessons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D706FCF-A1BF-4536-B38D-0A68CDBE96E9}"/>
              </a:ext>
            </a:extLst>
          </p:cNvPr>
          <p:cNvSpPr/>
          <p:nvPr/>
        </p:nvSpPr>
        <p:spPr>
          <a:xfrm>
            <a:off x="262499" y="1259073"/>
            <a:ext cx="1690578" cy="2316828"/>
          </a:xfrm>
          <a:prstGeom prst="rect">
            <a:avLst/>
          </a:prstGeom>
          <a:solidFill>
            <a:srgbClr val="F0F5FA"/>
          </a:solidFill>
        </p:spPr>
        <p:txBody>
          <a:bodyPr wrap="square" anchor="ctr">
            <a:noAutofit/>
          </a:bodyPr>
          <a:lstStyle/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데이터를 이해하고 분석해 결과까지 도출하는 모든 과정을 경험할 수 있어 의미 있는 시간이었습니다</a:t>
            </a:r>
            <a:r>
              <a:rPr lang="en-US" altLang="ko-KR" sz="1100" dirty="0">
                <a:solidFill>
                  <a:prstClr val="black"/>
                </a:solidFill>
              </a:rPr>
              <a:t>.</a:t>
            </a:r>
          </a:p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처음에는 프로젝트가 부담이 되었지만 팀원들과 </a:t>
            </a:r>
            <a:r>
              <a:rPr lang="ko-KR" altLang="en-US" sz="1100" dirty="0" err="1">
                <a:solidFill>
                  <a:prstClr val="black"/>
                </a:solidFill>
              </a:rPr>
              <a:t>함께라서</a:t>
            </a:r>
            <a:r>
              <a:rPr lang="ko-KR" altLang="en-US" sz="1100" dirty="0">
                <a:solidFill>
                  <a:prstClr val="black"/>
                </a:solidFill>
              </a:rPr>
              <a:t> 즐겁게 할 수 있었습니다</a:t>
            </a:r>
            <a:r>
              <a:rPr lang="en-US" altLang="ko-KR" sz="1100" dirty="0">
                <a:solidFill>
                  <a:prstClr val="black"/>
                </a:solidFill>
              </a:rPr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815AE63-8ECA-4D30-8B65-513EE7C8BA00}"/>
              </a:ext>
            </a:extLst>
          </p:cNvPr>
          <p:cNvSpPr/>
          <p:nvPr/>
        </p:nvSpPr>
        <p:spPr>
          <a:xfrm>
            <a:off x="7197361" y="3861572"/>
            <a:ext cx="1686656" cy="2405890"/>
          </a:xfrm>
          <a:prstGeom prst="rect">
            <a:avLst/>
          </a:prstGeom>
          <a:solidFill>
            <a:srgbClr val="F0F5FA"/>
          </a:solidFill>
        </p:spPr>
        <p:txBody>
          <a:bodyPr wrap="square" anchor="ctr">
            <a:noAutofit/>
          </a:bodyPr>
          <a:lstStyle/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쉽게 접하기 힘든 실제 데이터를 가지고 프로젝트를 해볼 수 있어서 유익한 시간이었다</a:t>
            </a:r>
            <a:r>
              <a:rPr lang="en-US" altLang="ko-KR" sz="1100" dirty="0">
                <a:solidFill>
                  <a:prstClr val="black"/>
                </a:solidFill>
              </a:rPr>
              <a:t>. </a:t>
            </a:r>
          </a:p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팀원들과 화합이 잘 맞아서 무사히 과제를 수행할 수 있었다고 생각한다</a:t>
            </a:r>
            <a:r>
              <a:rPr lang="en-US" altLang="ko-KR" sz="1100" dirty="0">
                <a:solidFill>
                  <a:prstClr val="black"/>
                </a:solidFill>
              </a:rPr>
              <a:t>. 1</a:t>
            </a:r>
            <a:r>
              <a:rPr lang="ko-KR" altLang="en-US" sz="1100" dirty="0">
                <a:solidFill>
                  <a:prstClr val="black"/>
                </a:solidFill>
              </a:rPr>
              <a:t>조 </a:t>
            </a:r>
            <a:r>
              <a:rPr lang="ko-KR" altLang="en-US" sz="1100" dirty="0" err="1">
                <a:solidFill>
                  <a:prstClr val="black"/>
                </a:solidFill>
              </a:rPr>
              <a:t>화이팅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C3A64F-F625-46C8-BD15-9AE3863A832C}"/>
              </a:ext>
            </a:extLst>
          </p:cNvPr>
          <p:cNvSpPr/>
          <p:nvPr/>
        </p:nvSpPr>
        <p:spPr>
          <a:xfrm>
            <a:off x="253912" y="3861572"/>
            <a:ext cx="1699165" cy="2416456"/>
          </a:xfrm>
          <a:prstGeom prst="rect">
            <a:avLst/>
          </a:prstGeom>
          <a:solidFill>
            <a:srgbClr val="F0F5FA"/>
          </a:solidFill>
        </p:spPr>
        <p:txBody>
          <a:bodyPr wrap="square" anchor="ctr">
            <a:noAutofit/>
          </a:bodyPr>
          <a:lstStyle/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기업 데이터를 가지고 다각적인 분석을 하면서</a:t>
            </a:r>
            <a:r>
              <a:rPr lang="en-US" altLang="ko-KR" sz="1100" dirty="0">
                <a:solidFill>
                  <a:prstClr val="black"/>
                </a:solidFill>
              </a:rPr>
              <a:t>, </a:t>
            </a:r>
            <a:r>
              <a:rPr lang="ko-KR" altLang="en-US" sz="1100" dirty="0">
                <a:solidFill>
                  <a:prstClr val="black"/>
                </a:solidFill>
              </a:rPr>
              <a:t>이론적인 지식에 그치지 않고 실제적인 분석 역량을 넓힐 수 있는 시간이었습니다</a:t>
            </a:r>
            <a:r>
              <a:rPr lang="en-US" altLang="ko-KR" sz="1100" dirty="0">
                <a:solidFill>
                  <a:prstClr val="black"/>
                </a:solidFill>
              </a:rPr>
              <a:t>.</a:t>
            </a:r>
          </a:p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특히 팀원들과 </a:t>
            </a:r>
            <a:r>
              <a:rPr lang="ko-KR" altLang="en-US" sz="1100" dirty="0" err="1">
                <a:solidFill>
                  <a:prstClr val="black"/>
                </a:solidFill>
              </a:rPr>
              <a:t>함께여서</a:t>
            </a:r>
            <a:r>
              <a:rPr lang="ko-KR" altLang="en-US" sz="1100" dirty="0">
                <a:solidFill>
                  <a:prstClr val="black"/>
                </a:solidFill>
              </a:rPr>
              <a:t> 많은 것을 배우고 좋은 결과를 낼 수 있었다고 생각합니다</a:t>
            </a:r>
            <a:r>
              <a:rPr lang="en-US" altLang="ko-KR" sz="1100" dirty="0">
                <a:solidFill>
                  <a:prstClr val="black"/>
                </a:solidFill>
              </a:rPr>
              <a:t>.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9199CA7-1648-4237-957D-09993211B7F5}"/>
              </a:ext>
            </a:extLst>
          </p:cNvPr>
          <p:cNvSpPr/>
          <p:nvPr/>
        </p:nvSpPr>
        <p:spPr>
          <a:xfrm>
            <a:off x="1997523" y="1269616"/>
            <a:ext cx="1690578" cy="2304397"/>
          </a:xfrm>
          <a:prstGeom prst="rect">
            <a:avLst/>
          </a:prstGeom>
          <a:solidFill>
            <a:srgbClr val="F0F5FA"/>
          </a:solidFill>
        </p:spPr>
        <p:txBody>
          <a:bodyPr wrap="square" anchor="ctr">
            <a:noAutofit/>
          </a:bodyPr>
          <a:lstStyle/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학부생 때 제대로 이해하지 못하고 지나갔던 여러 통계적 개념들을 확실하게 알 수 있어서 좋았습니다</a:t>
            </a:r>
            <a:r>
              <a:rPr lang="en-US" altLang="ko-KR" sz="1100" dirty="0">
                <a:solidFill>
                  <a:prstClr val="black"/>
                </a:solidFill>
              </a:rPr>
              <a:t>. </a:t>
            </a:r>
            <a:r>
              <a:rPr lang="ko-KR" altLang="en-US" sz="1100" dirty="0">
                <a:solidFill>
                  <a:prstClr val="black"/>
                </a:solidFill>
              </a:rPr>
              <a:t>또한 개념 이해에서 더 나아가 실제 데이터에 적용하는 과정이 매우 흥미로웠습니다</a:t>
            </a:r>
            <a:r>
              <a:rPr lang="en-US" altLang="ko-KR" sz="1100" dirty="0">
                <a:solidFill>
                  <a:prstClr val="black"/>
                </a:solidFill>
              </a:rPr>
              <a:t>. </a:t>
            </a:r>
            <a:r>
              <a:rPr lang="ko-KR" altLang="en-US" sz="1100" dirty="0">
                <a:solidFill>
                  <a:prstClr val="black"/>
                </a:solidFill>
              </a:rPr>
              <a:t>특히나 분석 내용을 가지고 가시적인 결과물을 만들어 내는 과정이 가장 즐거웠습니다</a:t>
            </a:r>
            <a:r>
              <a:rPr lang="en-US" altLang="ko-KR" sz="1100" dirty="0">
                <a:solidFill>
                  <a:prstClr val="black"/>
                </a:solidFill>
              </a:rPr>
              <a:t>.</a:t>
            </a:r>
            <a:endParaRPr lang="ko-KR" altLang="en-US" sz="1100" dirty="0">
              <a:solidFill>
                <a:prstClr val="black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D336636-66F2-4CEA-B6BB-7707D77C50F9}"/>
              </a:ext>
            </a:extLst>
          </p:cNvPr>
          <p:cNvSpPr/>
          <p:nvPr/>
        </p:nvSpPr>
        <p:spPr>
          <a:xfrm>
            <a:off x="3732548" y="1268413"/>
            <a:ext cx="1690578" cy="2304397"/>
          </a:xfrm>
          <a:prstGeom prst="rect">
            <a:avLst/>
          </a:prstGeom>
          <a:solidFill>
            <a:srgbClr val="F0F5FA"/>
          </a:solidFill>
        </p:spPr>
        <p:txBody>
          <a:bodyPr wrap="square" anchor="ctr">
            <a:noAutofit/>
          </a:bodyPr>
          <a:lstStyle/>
          <a:p>
            <a:pPr lvl="0" algn="ctr"/>
            <a:r>
              <a:rPr lang="en-US" altLang="ko-KR" sz="1100" dirty="0">
                <a:solidFill>
                  <a:prstClr val="black"/>
                </a:solidFill>
              </a:rPr>
              <a:t>1</a:t>
            </a:r>
            <a:r>
              <a:rPr lang="ko-KR" altLang="en-US" sz="1100" dirty="0">
                <a:solidFill>
                  <a:prstClr val="black"/>
                </a:solidFill>
              </a:rPr>
              <a:t>조 최고</a:t>
            </a:r>
            <a:endParaRPr lang="en-US" altLang="ko-KR" sz="1100" dirty="0">
              <a:solidFill>
                <a:prstClr val="black"/>
              </a:solidFill>
            </a:endParaRPr>
          </a:p>
          <a:p>
            <a:pPr lvl="0" algn="ctr"/>
            <a:r>
              <a:rPr lang="en-US" altLang="ko-KR" sz="1100" dirty="0">
                <a:solidFill>
                  <a:prstClr val="black"/>
                </a:solidFill>
              </a:rPr>
              <a:t>Pandas</a:t>
            </a:r>
            <a:r>
              <a:rPr lang="ko-KR" altLang="en-US" sz="1100" dirty="0">
                <a:solidFill>
                  <a:prstClr val="black"/>
                </a:solidFill>
              </a:rPr>
              <a:t>를 이용해 데이터를 직접 가공하고 다양한 라이브러리를 사용해볼 수 있어 좋았습니다</a:t>
            </a:r>
            <a:r>
              <a:rPr lang="en-US" altLang="ko-KR" sz="1100" dirty="0">
                <a:solidFill>
                  <a:prstClr val="black"/>
                </a:solidFill>
              </a:rPr>
              <a:t>.</a:t>
            </a:r>
          </a:p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대외 환경요인을 마케팅 요소와 결부시켜서 분석 시켜본 경험이 처음이라 흥미로웠습니다</a:t>
            </a:r>
            <a:r>
              <a:rPr lang="en-US" altLang="ko-KR" sz="1100" dirty="0">
                <a:solidFill>
                  <a:prstClr val="black"/>
                </a:solidFill>
              </a:rPr>
              <a:t>.</a:t>
            </a:r>
            <a:r>
              <a:rPr lang="ko-KR" altLang="en-US" sz="1100" dirty="0">
                <a:solidFill>
                  <a:prstClr val="black"/>
                </a:solidFill>
              </a:rPr>
              <a:t> </a:t>
            </a:r>
            <a:endParaRPr lang="en-US" altLang="ko-KR" sz="1100" dirty="0">
              <a:solidFill>
                <a:prstClr val="black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B9C9FDE-02A9-4A41-BB20-6B505AA7D1F3}"/>
              </a:ext>
            </a:extLst>
          </p:cNvPr>
          <p:cNvSpPr/>
          <p:nvPr/>
        </p:nvSpPr>
        <p:spPr>
          <a:xfrm>
            <a:off x="7202597" y="1259071"/>
            <a:ext cx="1690578" cy="2324751"/>
          </a:xfrm>
          <a:prstGeom prst="rect">
            <a:avLst/>
          </a:prstGeom>
          <a:solidFill>
            <a:srgbClr val="F0F5FA"/>
          </a:solidFill>
        </p:spPr>
        <p:txBody>
          <a:bodyPr wrap="square" anchor="ctr">
            <a:noAutofit/>
          </a:bodyPr>
          <a:lstStyle/>
          <a:p>
            <a:pPr lvl="0" algn="ctr">
              <a:defRPr/>
            </a:pPr>
            <a:r>
              <a:rPr lang="ko-KR" altLang="en-US" sz="1100" dirty="0">
                <a:solidFill>
                  <a:prstClr val="black"/>
                </a:solidFill>
              </a:rPr>
              <a:t>빅데이터에 대해 이론 뿐만 아니라 실제 데이터를 이용하여 분석해보며 실무 업무를 간접적으로 나마 접해볼 수 있어서 뜻 깊었고</a:t>
            </a:r>
            <a:r>
              <a:rPr lang="en-US" altLang="ko-KR" sz="1100" dirty="0">
                <a:solidFill>
                  <a:prstClr val="black"/>
                </a:solidFill>
              </a:rPr>
              <a:t>, 2</a:t>
            </a:r>
            <a:r>
              <a:rPr lang="ko-KR" altLang="en-US" sz="1100" dirty="0" err="1">
                <a:solidFill>
                  <a:prstClr val="black"/>
                </a:solidFill>
              </a:rPr>
              <a:t>주동안</a:t>
            </a:r>
            <a:r>
              <a:rPr lang="ko-KR" altLang="en-US" sz="1100" dirty="0">
                <a:solidFill>
                  <a:prstClr val="black"/>
                </a:solidFill>
              </a:rPr>
              <a:t> 조 원들과 협력하며 팀워크를 다질 수 있어서 좋은 시간이었습니다</a:t>
            </a:r>
            <a:r>
              <a:rPr lang="en-US" altLang="ko-KR" sz="1100" dirty="0">
                <a:solidFill>
                  <a:prstClr val="black"/>
                </a:solidFill>
              </a:rPr>
              <a:t>. </a:t>
            </a:r>
            <a:r>
              <a:rPr lang="ko-KR" altLang="en-US" sz="1100" dirty="0">
                <a:solidFill>
                  <a:prstClr val="black"/>
                </a:solidFill>
              </a:rPr>
              <a:t>최강</a:t>
            </a:r>
            <a:r>
              <a:rPr lang="en-US" altLang="ko-KR" sz="1100" dirty="0">
                <a:solidFill>
                  <a:prstClr val="black"/>
                </a:solidFill>
              </a:rPr>
              <a:t>1</a:t>
            </a:r>
            <a:r>
              <a:rPr lang="ko-KR" altLang="en-US" sz="1100" dirty="0">
                <a:solidFill>
                  <a:prstClr val="black"/>
                </a:solidFill>
              </a:rPr>
              <a:t>조 사랑합니다♥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B400092-253E-4691-8DCC-7DA176800551}"/>
              </a:ext>
            </a:extLst>
          </p:cNvPr>
          <p:cNvSpPr/>
          <p:nvPr/>
        </p:nvSpPr>
        <p:spPr>
          <a:xfrm>
            <a:off x="5467573" y="1268413"/>
            <a:ext cx="1690578" cy="2315410"/>
          </a:xfrm>
          <a:prstGeom prst="rect">
            <a:avLst/>
          </a:prstGeom>
          <a:solidFill>
            <a:srgbClr val="F0F5FA"/>
          </a:solidFill>
        </p:spPr>
        <p:txBody>
          <a:bodyPr wrap="square" anchor="ctr">
            <a:noAutofit/>
          </a:bodyPr>
          <a:lstStyle/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실제 데이터에서는 모델링에 </a:t>
            </a:r>
            <a:r>
              <a:rPr lang="ko-KR" altLang="en-US" sz="1100" dirty="0" err="1">
                <a:solidFill>
                  <a:prstClr val="black"/>
                </a:solidFill>
              </a:rPr>
              <a:t>심도깊은</a:t>
            </a:r>
            <a:r>
              <a:rPr lang="ko-KR" altLang="en-US" sz="1100" dirty="0">
                <a:solidFill>
                  <a:prstClr val="black"/>
                </a:solidFill>
              </a:rPr>
              <a:t> 고민이 필요하다는 것을 알았다</a:t>
            </a:r>
            <a:r>
              <a:rPr lang="en-US" altLang="ko-KR" sz="1100" dirty="0">
                <a:solidFill>
                  <a:prstClr val="black"/>
                </a:solidFill>
              </a:rPr>
              <a:t>. </a:t>
            </a:r>
          </a:p>
          <a:p>
            <a:pPr lvl="0" algn="ctr"/>
            <a:r>
              <a:rPr lang="ko-KR" altLang="en-US" sz="1100" dirty="0">
                <a:solidFill>
                  <a:prstClr val="black"/>
                </a:solidFill>
              </a:rPr>
              <a:t>역할분담이 잘 </a:t>
            </a:r>
            <a:r>
              <a:rPr lang="ko-KR" altLang="en-US" sz="1100" dirty="0" err="1">
                <a:solidFill>
                  <a:prstClr val="black"/>
                </a:solidFill>
              </a:rPr>
              <a:t>된거</a:t>
            </a:r>
            <a:r>
              <a:rPr lang="ko-KR" altLang="en-US" sz="1100" dirty="0">
                <a:solidFill>
                  <a:prstClr val="black"/>
                </a:solidFill>
              </a:rPr>
              <a:t> 같아서 즐겁게 </a:t>
            </a:r>
            <a:r>
              <a:rPr lang="ko-KR" altLang="en-US" sz="1100" dirty="0" err="1">
                <a:solidFill>
                  <a:prstClr val="black"/>
                </a:solidFill>
              </a:rPr>
              <a:t>작업할수</a:t>
            </a:r>
            <a:r>
              <a:rPr lang="ko-KR" altLang="en-US" sz="1100" dirty="0">
                <a:solidFill>
                  <a:prstClr val="black"/>
                </a:solidFill>
              </a:rPr>
              <a:t> 있었다</a:t>
            </a:r>
            <a:r>
              <a:rPr lang="en-US" altLang="ko-KR" sz="1100" dirty="0">
                <a:solidFill>
                  <a:prstClr val="black"/>
                </a:solidFill>
              </a:rPr>
              <a:t>.</a:t>
            </a:r>
            <a:endParaRPr lang="ko-KR" altLang="en-US" sz="1100" dirty="0">
              <a:solidFill>
                <a:prstClr val="black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A2D7ED-5C85-4757-B4AF-97BFDAFD4ADB}"/>
              </a:ext>
            </a:extLst>
          </p:cNvPr>
          <p:cNvSpPr/>
          <p:nvPr/>
        </p:nvSpPr>
        <p:spPr>
          <a:xfrm>
            <a:off x="250825" y="980728"/>
            <a:ext cx="1699165" cy="2783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/>
              <a:t>김덕민</a:t>
            </a:r>
            <a:endParaRPr lang="ko-KR" altLang="en-US" sz="1600" b="1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075D77E-2150-4751-8D2D-CDC521319713}"/>
              </a:ext>
            </a:extLst>
          </p:cNvPr>
          <p:cNvSpPr/>
          <p:nvPr/>
        </p:nvSpPr>
        <p:spPr>
          <a:xfrm>
            <a:off x="1993229" y="980728"/>
            <a:ext cx="1699165" cy="2783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/>
              <a:t>진예진</a:t>
            </a:r>
            <a:endParaRPr lang="ko-KR" altLang="en-US" sz="1600" b="1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270B777-2510-4DF3-9719-6D22AB98ABF7}"/>
              </a:ext>
            </a:extLst>
          </p:cNvPr>
          <p:cNvSpPr/>
          <p:nvPr/>
        </p:nvSpPr>
        <p:spPr>
          <a:xfrm>
            <a:off x="3732969" y="980728"/>
            <a:ext cx="1699165" cy="2783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이세원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ED54188-C074-43C8-BD7D-7863AFB32BE9}"/>
              </a:ext>
            </a:extLst>
          </p:cNvPr>
          <p:cNvSpPr/>
          <p:nvPr/>
        </p:nvSpPr>
        <p:spPr>
          <a:xfrm>
            <a:off x="5465848" y="980728"/>
            <a:ext cx="1699165" cy="2783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/>
              <a:t>노희태</a:t>
            </a:r>
            <a:endParaRPr lang="ko-KR" altLang="en-US" sz="1600" b="1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2AF0356-359C-439B-B987-C33D000AF4C1}"/>
              </a:ext>
            </a:extLst>
          </p:cNvPr>
          <p:cNvSpPr/>
          <p:nvPr/>
        </p:nvSpPr>
        <p:spPr>
          <a:xfrm>
            <a:off x="7194010" y="980728"/>
            <a:ext cx="1699165" cy="2783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/>
              <a:t>서유라</a:t>
            </a:r>
            <a:endParaRPr lang="ko-KR" altLang="en-US" sz="1600" b="1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9A693BE-5574-48B3-AC36-05D2959EB94F}"/>
              </a:ext>
            </a:extLst>
          </p:cNvPr>
          <p:cNvSpPr/>
          <p:nvPr/>
        </p:nvSpPr>
        <p:spPr>
          <a:xfrm>
            <a:off x="250825" y="3869493"/>
            <a:ext cx="1699165" cy="2783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한미희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B49C91B-21C4-48BC-82E2-28F707B3F225}"/>
              </a:ext>
            </a:extLst>
          </p:cNvPr>
          <p:cNvSpPr/>
          <p:nvPr/>
        </p:nvSpPr>
        <p:spPr>
          <a:xfrm>
            <a:off x="7194010" y="3869493"/>
            <a:ext cx="1699165" cy="2783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김준</a:t>
            </a:r>
          </a:p>
        </p:txBody>
      </p: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07DAE6D0-11E4-4AC0-A875-BD78BD828682}"/>
              </a:ext>
            </a:extLst>
          </p:cNvPr>
          <p:cNvCxnSpPr>
            <a:stCxn id="4" idx="1"/>
            <a:endCxn id="23" idx="3"/>
          </p:cNvCxnSpPr>
          <p:nvPr/>
        </p:nvCxnSpPr>
        <p:spPr>
          <a:xfrm rot="10800000" flipV="1">
            <a:off x="1953077" y="4952120"/>
            <a:ext cx="376920" cy="117680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D439A568-1C56-4467-95ED-8243A8E69697}"/>
              </a:ext>
            </a:extLst>
          </p:cNvPr>
          <p:cNvCxnSpPr>
            <a:cxnSpLocks/>
            <a:endCxn id="17" idx="2"/>
          </p:cNvCxnSpPr>
          <p:nvPr/>
        </p:nvCxnSpPr>
        <p:spPr>
          <a:xfrm rot="10800000">
            <a:off x="1107788" y="3575902"/>
            <a:ext cx="2374948" cy="148541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96790A95-083D-4F06-958E-2703F64C5A46}"/>
              </a:ext>
            </a:extLst>
          </p:cNvPr>
          <p:cNvCxnSpPr>
            <a:cxnSpLocks/>
            <a:endCxn id="27" idx="2"/>
          </p:cNvCxnSpPr>
          <p:nvPr/>
        </p:nvCxnSpPr>
        <p:spPr>
          <a:xfrm rot="16200000" flipV="1">
            <a:off x="3403897" y="3012929"/>
            <a:ext cx="138183" cy="126035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C92F795D-02B8-4546-AC44-3617CCB83CA4}"/>
              </a:ext>
            </a:extLst>
          </p:cNvPr>
          <p:cNvCxnSpPr>
            <a:cxnSpLocks/>
            <a:endCxn id="29" idx="2"/>
          </p:cNvCxnSpPr>
          <p:nvPr/>
        </p:nvCxnSpPr>
        <p:spPr>
          <a:xfrm rot="16200000" flipV="1">
            <a:off x="4529996" y="3620651"/>
            <a:ext cx="139386" cy="437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8CD5443F-C186-4965-A256-D8D8A59AE0A7}"/>
              </a:ext>
            </a:extLst>
          </p:cNvPr>
          <p:cNvCxnSpPr>
            <a:cxnSpLocks/>
            <a:endCxn id="35" idx="2"/>
          </p:cNvCxnSpPr>
          <p:nvPr/>
        </p:nvCxnSpPr>
        <p:spPr>
          <a:xfrm rot="5400000" flipH="1" flipV="1">
            <a:off x="5629870" y="3141629"/>
            <a:ext cx="240797" cy="1125187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0A3A6E86-2A45-4F1E-A3D3-844B74032B0E}"/>
              </a:ext>
            </a:extLst>
          </p:cNvPr>
          <p:cNvCxnSpPr>
            <a:cxnSpLocks/>
            <a:endCxn id="33" idx="2"/>
          </p:cNvCxnSpPr>
          <p:nvPr/>
        </p:nvCxnSpPr>
        <p:spPr>
          <a:xfrm rot="5400000" flipH="1" flipV="1">
            <a:off x="6753434" y="2575041"/>
            <a:ext cx="285671" cy="2303234"/>
          </a:xfrm>
          <a:prstGeom prst="bentConnector3">
            <a:avLst>
              <a:gd name="adj1" fmla="val 44665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78CFB450-3E6E-45D9-97EF-8EDD6760284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845494" y="4721650"/>
            <a:ext cx="351867" cy="342867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444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DEA0EC4-26AB-4E35-96E9-7EDA3DEE2CC5}"/>
              </a:ext>
            </a:extLst>
          </p:cNvPr>
          <p:cNvSpPr/>
          <p:nvPr/>
        </p:nvSpPr>
        <p:spPr>
          <a:xfrm>
            <a:off x="3192455" y="2132856"/>
            <a:ext cx="275908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600" b="1" dirty="0">
                <a:solidFill>
                  <a:prstClr val="black"/>
                </a:solidFill>
              </a:rPr>
              <a:t>Q</a:t>
            </a:r>
            <a:r>
              <a:rPr lang="ko-KR" altLang="en-US" sz="6600" b="1" dirty="0">
                <a:solidFill>
                  <a:prstClr val="black"/>
                </a:solidFill>
              </a:rPr>
              <a:t> </a:t>
            </a:r>
            <a:r>
              <a:rPr lang="en-US" altLang="ko-KR" sz="6600" b="1" dirty="0">
                <a:solidFill>
                  <a:prstClr val="black"/>
                </a:solidFill>
              </a:rPr>
              <a:t>&amp;</a:t>
            </a:r>
            <a:r>
              <a:rPr lang="ko-KR" altLang="en-US" sz="6600" b="1" dirty="0">
                <a:solidFill>
                  <a:prstClr val="black"/>
                </a:solidFill>
              </a:rPr>
              <a:t> </a:t>
            </a:r>
            <a:r>
              <a:rPr lang="en-US" altLang="ko-KR" sz="6600" b="1" dirty="0">
                <a:solidFill>
                  <a:prstClr val="black"/>
                </a:solidFill>
              </a:rPr>
              <a:t>A</a:t>
            </a:r>
            <a:endParaRPr lang="ko-KR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2487774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148;p5">
            <a:extLst>
              <a:ext uri="{FF2B5EF4-FFF2-40B4-BE49-F238E27FC236}">
                <a16:creationId xmlns:a16="http://schemas.microsoft.com/office/drawing/2014/main" id="{6FD26902-9E8E-4E05-92B8-5F342CEBFADD}"/>
              </a:ext>
            </a:extLst>
          </p:cNvPr>
          <p:cNvSpPr txBox="1"/>
          <p:nvPr/>
        </p:nvSpPr>
        <p:spPr>
          <a:xfrm>
            <a:off x="200728" y="115575"/>
            <a:ext cx="6459504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[APPENDIX] </a:t>
            </a:r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개선안 도입 시 기대 손익  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E3AC0BC-44AD-4F58-8C28-BFE245ECE6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538048"/>
              </p:ext>
            </p:extLst>
          </p:nvPr>
        </p:nvGraphicFramePr>
        <p:xfrm>
          <a:off x="250825" y="836614"/>
          <a:ext cx="8642352" cy="5261908"/>
        </p:xfrm>
        <a:graphic>
          <a:graphicData uri="http://schemas.openxmlformats.org/drawingml/2006/table">
            <a:tbl>
              <a:tblPr/>
              <a:tblGrid>
                <a:gridCol w="838729">
                  <a:extLst>
                    <a:ext uri="{9D8B030D-6E8A-4147-A177-3AD203B41FA5}">
                      <a16:colId xmlns:a16="http://schemas.microsoft.com/office/drawing/2014/main" val="4204591186"/>
                    </a:ext>
                  </a:extLst>
                </a:gridCol>
                <a:gridCol w="268853">
                  <a:extLst>
                    <a:ext uri="{9D8B030D-6E8A-4147-A177-3AD203B41FA5}">
                      <a16:colId xmlns:a16="http://schemas.microsoft.com/office/drawing/2014/main" val="893198440"/>
                    </a:ext>
                  </a:extLst>
                </a:gridCol>
                <a:gridCol w="1495924">
                  <a:extLst>
                    <a:ext uri="{9D8B030D-6E8A-4147-A177-3AD203B41FA5}">
                      <a16:colId xmlns:a16="http://schemas.microsoft.com/office/drawing/2014/main" val="2661119521"/>
                    </a:ext>
                  </a:extLst>
                </a:gridCol>
                <a:gridCol w="820346">
                  <a:extLst>
                    <a:ext uri="{9D8B030D-6E8A-4147-A177-3AD203B41FA5}">
                      <a16:colId xmlns:a16="http://schemas.microsoft.com/office/drawing/2014/main" val="2002936226"/>
                    </a:ext>
                  </a:extLst>
                </a:gridCol>
                <a:gridCol w="820346">
                  <a:extLst>
                    <a:ext uri="{9D8B030D-6E8A-4147-A177-3AD203B41FA5}">
                      <a16:colId xmlns:a16="http://schemas.microsoft.com/office/drawing/2014/main" val="586128530"/>
                    </a:ext>
                  </a:extLst>
                </a:gridCol>
                <a:gridCol w="820346">
                  <a:extLst>
                    <a:ext uri="{9D8B030D-6E8A-4147-A177-3AD203B41FA5}">
                      <a16:colId xmlns:a16="http://schemas.microsoft.com/office/drawing/2014/main" val="3372879167"/>
                    </a:ext>
                  </a:extLst>
                </a:gridCol>
                <a:gridCol w="820346">
                  <a:extLst>
                    <a:ext uri="{9D8B030D-6E8A-4147-A177-3AD203B41FA5}">
                      <a16:colId xmlns:a16="http://schemas.microsoft.com/office/drawing/2014/main" val="881234225"/>
                    </a:ext>
                  </a:extLst>
                </a:gridCol>
                <a:gridCol w="2757462">
                  <a:extLst>
                    <a:ext uri="{9D8B030D-6E8A-4147-A177-3AD203B41FA5}">
                      <a16:colId xmlns:a16="http://schemas.microsoft.com/office/drawing/2014/main" val="1349600502"/>
                    </a:ext>
                  </a:extLst>
                </a:gridCol>
              </a:tblGrid>
              <a:tr h="232754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진출하지 않은 경우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EAAA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진출한 경우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비고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491800"/>
                  </a:ext>
                </a:extLst>
              </a:tr>
              <a:tr h="232754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2018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2019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2018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2019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709726"/>
                  </a:ext>
                </a:extLst>
              </a:tr>
              <a:tr h="232754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개선안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  <a:p>
                      <a:pPr algn="ctr" fontAlgn="ctr"/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경인 외 지역 진출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매출 계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억 원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36.6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39.6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36.6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42.6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957293"/>
                  </a:ext>
                </a:extLst>
              </a:tr>
              <a:tr h="2327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 수량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백만 개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1.3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1.4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전년 대비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10%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상승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6282866"/>
                  </a:ext>
                </a:extLst>
              </a:tr>
              <a:tr h="2327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개당 평균 가격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3,100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3,100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3,100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3,100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9878187"/>
                  </a:ext>
                </a:extLst>
              </a:tr>
              <a:tr h="2327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매장 수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609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609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609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609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798732"/>
                  </a:ext>
                </a:extLst>
              </a:tr>
              <a:tr h="2327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신규 매장 수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45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대전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구 *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업체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2803974"/>
                  </a:ext>
                </a:extLst>
              </a:tr>
              <a:tr h="2327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매장당 평균판매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1,938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2,100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1,938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2,100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전년 대비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10%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상승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951259"/>
                  </a:ext>
                </a:extLst>
              </a:tr>
              <a:tr h="2327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비용 계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억 원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1.1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656"/>
                  </a:ext>
                </a:extLst>
              </a:tr>
              <a:tr h="2327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입점 비용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억 원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수수료 포함 점포당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만원 추가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1427764"/>
                  </a:ext>
                </a:extLst>
              </a:tr>
              <a:tr h="2327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재고 관리 비용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억 원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점포당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만원 추가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085971"/>
                  </a:ext>
                </a:extLst>
              </a:tr>
              <a:tr h="2327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공헌이익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억 원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36.6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39.6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36.6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41.5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공헌이익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4.6%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상승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4327093"/>
                  </a:ext>
                </a:extLst>
              </a:tr>
              <a:tr h="222902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680310"/>
                  </a:ext>
                </a:extLst>
              </a:tr>
              <a:tr h="232754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시스템 미 도입 시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EAAA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시스템 도입 시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비고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0403672"/>
                  </a:ext>
                </a:extLst>
              </a:tr>
              <a:tr h="232754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2018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2019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2018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2019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535096"/>
                  </a:ext>
                </a:extLst>
              </a:tr>
              <a:tr h="253536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개선안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모델링을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통한</a:t>
                      </a:r>
                      <a:b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수요 예측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매출 계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억 원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36.6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39.6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36.6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43.6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09541"/>
                  </a:ext>
                </a:extLst>
              </a:tr>
              <a:tr h="253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 수량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백만 개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1.3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1.4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전년 대비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10%,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도입 전 대비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10%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추가 상승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4234994"/>
                  </a:ext>
                </a:extLst>
              </a:tr>
              <a:tr h="253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개당 평균 가격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3,100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3,100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3,100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3,100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2171035"/>
                  </a:ext>
                </a:extLst>
              </a:tr>
              <a:tr h="253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비용 계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억 원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14.4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14.4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14.4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2.9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314941"/>
                  </a:ext>
                </a:extLst>
              </a:tr>
              <a:tr h="253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재고량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백만 개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144.0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144.0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144.0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28.8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월별 재고 보유량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900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만개 차이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079501"/>
                  </a:ext>
                </a:extLst>
              </a:tr>
              <a:tr h="253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재고 관리 비용 변화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억 원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14.4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14.4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14.4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2.9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제품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10000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개당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만원 감소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8993274"/>
                  </a:ext>
                </a:extLst>
              </a:tr>
              <a:tr h="253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공헌이익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억 원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22.2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25.2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22.2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40.7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공헌이익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61.3%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상승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109736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D71F1B07-68A1-4CA2-955A-07636258E09E}"/>
              </a:ext>
            </a:extLst>
          </p:cNvPr>
          <p:cNvSpPr/>
          <p:nvPr/>
        </p:nvSpPr>
        <p:spPr>
          <a:xfrm>
            <a:off x="4477896" y="836614"/>
            <a:ext cx="1661647" cy="27846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D04FAC-96D6-47D4-9939-79FE3EB3A8C8}"/>
              </a:ext>
            </a:extLst>
          </p:cNvPr>
          <p:cNvSpPr/>
          <p:nvPr/>
        </p:nvSpPr>
        <p:spPr>
          <a:xfrm>
            <a:off x="4477896" y="3853506"/>
            <a:ext cx="1661647" cy="22326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6301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0BF64B9-F1DA-4390-AE5C-241C061F2B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993778"/>
              </p:ext>
            </p:extLst>
          </p:nvPr>
        </p:nvGraphicFramePr>
        <p:xfrm>
          <a:off x="2075543" y="1253293"/>
          <a:ext cx="6817632" cy="4839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2544">
                  <a:extLst>
                    <a:ext uri="{9D8B030D-6E8A-4147-A177-3AD203B41FA5}">
                      <a16:colId xmlns:a16="http://schemas.microsoft.com/office/drawing/2014/main" val="205749878"/>
                    </a:ext>
                  </a:extLst>
                </a:gridCol>
                <a:gridCol w="2272544">
                  <a:extLst>
                    <a:ext uri="{9D8B030D-6E8A-4147-A177-3AD203B41FA5}">
                      <a16:colId xmlns:a16="http://schemas.microsoft.com/office/drawing/2014/main" val="3160616723"/>
                    </a:ext>
                  </a:extLst>
                </a:gridCol>
                <a:gridCol w="2272544">
                  <a:extLst>
                    <a:ext uri="{9D8B030D-6E8A-4147-A177-3AD203B41FA5}">
                      <a16:colId xmlns:a16="http://schemas.microsoft.com/office/drawing/2014/main" val="3544924291"/>
                    </a:ext>
                  </a:extLst>
                </a:gridCol>
              </a:tblGrid>
              <a:tr h="96790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월간 단위 생산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재고 보유</a:t>
                      </a: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336793"/>
                  </a:ext>
                </a:extLst>
              </a:tr>
              <a:tr h="9679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00" baseline="0" dirty="0">
                          <a:solidFill>
                            <a:schemeClr val="tx1"/>
                          </a:solidFill>
                        </a:rPr>
                        <a:t>월 보유</a:t>
                      </a:r>
                      <a:endParaRPr lang="en-US" altLang="ko-KR" sz="1400" b="1" spc="-10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400" b="1" spc="-100" baseline="0" dirty="0">
                          <a:solidFill>
                            <a:schemeClr val="tx1"/>
                          </a:solidFill>
                        </a:rPr>
                        <a:t>1,200</a:t>
                      </a:r>
                      <a:r>
                        <a:rPr lang="ko-KR" altLang="en-US" sz="1400" b="1" spc="-100" baseline="0" dirty="0">
                          <a:solidFill>
                            <a:schemeClr val="tx1"/>
                          </a:solidFill>
                        </a:rPr>
                        <a:t>만개</a:t>
                      </a: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00" baseline="0" dirty="0">
                          <a:solidFill>
                            <a:schemeClr val="tx1"/>
                          </a:solidFill>
                        </a:rPr>
                        <a:t>월 보유</a:t>
                      </a:r>
                      <a:endParaRPr lang="en-US" altLang="ko-KR" sz="1400" b="1" spc="-10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400" b="1" spc="-100" baseline="0" dirty="0">
                          <a:solidFill>
                            <a:schemeClr val="tx1"/>
                          </a:solidFill>
                        </a:rPr>
                        <a:t>20,000</a:t>
                      </a:r>
                      <a:r>
                        <a:rPr lang="ko-KR" altLang="en-US" sz="1400" b="1" spc="-100" baseline="0" dirty="0">
                          <a:solidFill>
                            <a:schemeClr val="tx1"/>
                          </a:solidFill>
                        </a:rPr>
                        <a:t>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00" baseline="0" dirty="0">
                          <a:solidFill>
                            <a:schemeClr val="tx1"/>
                          </a:solidFill>
                        </a:rPr>
                        <a:t>월 보유 </a:t>
                      </a:r>
                      <a:endParaRPr lang="en-US" altLang="ko-KR" sz="1400" b="1" spc="-10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400" b="1" spc="-100" baseline="0" dirty="0">
                          <a:solidFill>
                            <a:schemeClr val="tx1"/>
                          </a:solidFill>
                        </a:rPr>
                        <a:t>200</a:t>
                      </a:r>
                      <a:r>
                        <a:rPr lang="ko-KR" altLang="en-US" sz="1400" b="1" spc="-100" baseline="0" dirty="0">
                          <a:solidFill>
                            <a:schemeClr val="tx1"/>
                          </a:solidFill>
                        </a:rPr>
                        <a:t>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762534"/>
                  </a:ext>
                </a:extLst>
              </a:tr>
              <a:tr h="96790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주간 단위 생산</a:t>
                      </a:r>
                      <a:r>
                        <a:rPr lang="en-US" altLang="ko-KR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재고 보유 </a:t>
                      </a:r>
                      <a:r>
                        <a:rPr lang="en-US" altLang="ko-KR" sz="1600" b="1" u="sng" kern="0" dirty="0">
                          <a:solidFill>
                            <a:srgbClr val="0000FF"/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600" b="1" u="sng" kern="0" dirty="0">
                          <a:solidFill>
                            <a:srgbClr val="0000FF"/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부담 감소</a:t>
                      </a:r>
                      <a:endParaRPr lang="ko-KR" altLang="en-US" sz="1600" b="1" u="sng" kern="0" dirty="0">
                        <a:solidFill>
                          <a:srgbClr val="0000FF"/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598271"/>
                  </a:ext>
                </a:extLst>
              </a:tr>
              <a:tr h="9679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주간 보유 </a:t>
                      </a:r>
                      <a:endParaRPr lang="en-US" altLang="ko-KR" sz="1400" b="1" spc="-100" baseline="0" dirty="0">
                        <a:solidFill>
                          <a:srgbClr val="0000FF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400" b="1" spc="-100" baseline="0" dirty="0">
                          <a:solidFill>
                            <a:srgbClr val="0000FF"/>
                          </a:solidFill>
                        </a:rPr>
                        <a:t>300</a:t>
                      </a:r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만개</a:t>
                      </a: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주간 보유 </a:t>
                      </a:r>
                      <a:endParaRPr lang="en-US" altLang="ko-KR" sz="1400" b="1" spc="-100" baseline="0" dirty="0">
                        <a:solidFill>
                          <a:srgbClr val="0000FF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400" b="1" spc="-100" baseline="0" dirty="0">
                          <a:solidFill>
                            <a:srgbClr val="0000FF"/>
                          </a:solidFill>
                        </a:rPr>
                        <a:t>5,000</a:t>
                      </a:r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주간 보유</a:t>
                      </a:r>
                      <a:endParaRPr lang="en-US" altLang="ko-KR" sz="1400" b="1" spc="-100" baseline="0" dirty="0">
                        <a:solidFill>
                          <a:srgbClr val="0000FF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약 </a:t>
                      </a:r>
                      <a:r>
                        <a:rPr lang="en-US" altLang="ko-KR" sz="1400" b="1" spc="-100" baseline="0" dirty="0">
                          <a:solidFill>
                            <a:srgbClr val="0000FF"/>
                          </a:solidFill>
                        </a:rPr>
                        <a:t>50</a:t>
                      </a:r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9923975"/>
                  </a:ext>
                </a:extLst>
              </a:tr>
              <a:tr h="9679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spc="-100" baseline="0" dirty="0">
                          <a:solidFill>
                            <a:srgbClr val="0000FF"/>
                          </a:solidFill>
                        </a:rPr>
                        <a:t>9,000</a:t>
                      </a:r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만원</a:t>
                      </a:r>
                    </a:p>
                  </a:txBody>
                  <a:tcPr marL="36000" marR="36000" marT="36000" marB="3600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spc="-100" baseline="0" dirty="0">
                          <a:solidFill>
                            <a:srgbClr val="0000FF"/>
                          </a:solidFill>
                        </a:rPr>
                        <a:t>150</a:t>
                      </a:r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만원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spc="-100" baseline="0" dirty="0">
                          <a:solidFill>
                            <a:srgbClr val="0000FF"/>
                          </a:solidFill>
                        </a:rPr>
                        <a:t>1,500</a:t>
                      </a:r>
                      <a:r>
                        <a:rPr lang="ko-KR" altLang="en-US" sz="1400" b="1" spc="-100" baseline="0" dirty="0">
                          <a:solidFill>
                            <a:srgbClr val="0000FF"/>
                          </a:solidFill>
                        </a:rPr>
                        <a:t>원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0266622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940A04B0-0C1A-4715-A6EA-FF1AF403EC67}"/>
              </a:ext>
            </a:extLst>
          </p:cNvPr>
          <p:cNvGrpSpPr/>
          <p:nvPr/>
        </p:nvGrpSpPr>
        <p:grpSpPr>
          <a:xfrm>
            <a:off x="2195737" y="836614"/>
            <a:ext cx="6529164" cy="449178"/>
            <a:chOff x="3162299" y="3612188"/>
            <a:chExt cx="1230901" cy="359542"/>
          </a:xfrm>
          <a:solidFill>
            <a:schemeClr val="bg1">
              <a:lumMod val="85000"/>
            </a:schemeClr>
          </a:solidFill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3AA94BE-9748-4C07-B922-F561EA9B247B}"/>
                </a:ext>
              </a:extLst>
            </p:cNvPr>
            <p:cNvSpPr/>
            <p:nvPr/>
          </p:nvSpPr>
          <p:spPr>
            <a:xfrm>
              <a:off x="3162299" y="3612188"/>
              <a:ext cx="370144" cy="359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자사</a:t>
              </a:r>
              <a:endPara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050" dirty="0" err="1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유통사</a:t>
              </a:r>
              <a:r>
                <a:rPr lang="ko-KR" altLang="en-US" sz="105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 </a:t>
              </a:r>
              <a:r>
                <a:rPr lang="en-US" altLang="ko-KR" sz="105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(600</a:t>
              </a:r>
              <a:r>
                <a:rPr lang="ko-KR" altLang="en-US" sz="105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개 관리</a:t>
              </a:r>
              <a:r>
                <a:rPr lang="en-US" altLang="ko-KR" sz="105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)</a:t>
              </a:r>
              <a:endParaRPr kumimoji="0" lang="ko-KR" altLang="en-US" sz="105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85FB77E-1DB3-45F0-92B8-FF6C47FB95CF}"/>
                </a:ext>
              </a:extLst>
            </p:cNvPr>
            <p:cNvSpPr/>
            <p:nvPr/>
          </p:nvSpPr>
          <p:spPr>
            <a:xfrm>
              <a:off x="3592678" y="3612188"/>
              <a:ext cx="370144" cy="359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유통사</a:t>
              </a:r>
              <a:endPara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algn="ctr">
                <a:defRPr/>
              </a:pPr>
              <a:r>
                <a:rPr lang="ko-KR" altLang="en-US" sz="1050" dirty="0">
                  <a:solidFill>
                    <a:prstClr val="black"/>
                  </a:solidFill>
                </a:rPr>
                <a:t>소매점 </a:t>
              </a:r>
              <a:r>
                <a:rPr lang="en-US" altLang="ko-KR" sz="1050" dirty="0">
                  <a:solidFill>
                    <a:prstClr val="black"/>
                  </a:solidFill>
                </a:rPr>
                <a:t>(100</a:t>
              </a:r>
              <a:r>
                <a:rPr lang="ko-KR" altLang="en-US" sz="1050" dirty="0">
                  <a:solidFill>
                    <a:prstClr val="black"/>
                  </a:solidFill>
                </a:rPr>
                <a:t>개 관리</a:t>
              </a:r>
              <a:r>
                <a:rPr lang="en-US" altLang="ko-KR" sz="1050" dirty="0">
                  <a:solidFill>
                    <a:prstClr val="black"/>
                  </a:solidFill>
                </a:rPr>
                <a:t>)</a:t>
              </a:r>
              <a:endParaRPr lang="ko-KR" altLang="en-US" sz="1050" dirty="0">
                <a:solidFill>
                  <a:prstClr val="black"/>
                </a:solidFill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12722D1-55A6-47DB-8AF5-F2145405826D}"/>
                </a:ext>
              </a:extLst>
            </p:cNvPr>
            <p:cNvSpPr/>
            <p:nvPr/>
          </p:nvSpPr>
          <p:spPr>
            <a:xfrm>
              <a:off x="4023056" y="3612188"/>
              <a:ext cx="370144" cy="359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소매점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A67B6B7-7B2B-4AC1-AA4B-54098B166E98}"/>
              </a:ext>
            </a:extLst>
          </p:cNvPr>
          <p:cNvGrpSpPr/>
          <p:nvPr/>
        </p:nvGrpSpPr>
        <p:grpSpPr>
          <a:xfrm>
            <a:off x="250825" y="1376306"/>
            <a:ext cx="8642350" cy="4716519"/>
            <a:chOff x="250825" y="1376306"/>
            <a:chExt cx="8642350" cy="4860982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8B2D10A-FB6A-4D12-A2BA-B25680A2B67C}"/>
                </a:ext>
              </a:extLst>
            </p:cNvPr>
            <p:cNvSpPr/>
            <p:nvPr/>
          </p:nvSpPr>
          <p:spPr>
            <a:xfrm>
              <a:off x="1331036" y="1376306"/>
              <a:ext cx="637454" cy="183568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A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S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-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I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S</a:t>
              </a: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A3ABD49-CB29-431F-81CA-C6F3453507EB}"/>
                </a:ext>
              </a:extLst>
            </p:cNvPr>
            <p:cNvSpPr/>
            <p:nvPr/>
          </p:nvSpPr>
          <p:spPr>
            <a:xfrm>
              <a:off x="1331036" y="3368108"/>
              <a:ext cx="637454" cy="183568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T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O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-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B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E</a:t>
              </a: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271E188-553B-496C-9D2A-977CB2CFCE8B}"/>
                </a:ext>
              </a:extLst>
            </p:cNvPr>
            <p:cNvSpPr/>
            <p:nvPr/>
          </p:nvSpPr>
          <p:spPr>
            <a:xfrm>
              <a:off x="250825" y="1376306"/>
              <a:ext cx="917277" cy="382748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재고 </a:t>
              </a:r>
              <a:endPara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보유량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7C5FB04-9209-4038-AC60-087B49A063AE}"/>
                </a:ext>
              </a:extLst>
            </p:cNvPr>
            <p:cNvSpPr/>
            <p:nvPr/>
          </p:nvSpPr>
          <p:spPr>
            <a:xfrm>
              <a:off x="250825" y="5265533"/>
              <a:ext cx="1717669" cy="971755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절감 </a:t>
              </a:r>
              <a:endPara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예상액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BF8480E3-01C9-4185-95EB-86AAE1B164C5}"/>
                </a:ext>
              </a:extLst>
            </p:cNvPr>
            <p:cNvCxnSpPr>
              <a:cxnSpLocks/>
            </p:cNvCxnSpPr>
            <p:nvPr/>
          </p:nvCxnSpPr>
          <p:spPr>
            <a:xfrm>
              <a:off x="1168101" y="3275536"/>
              <a:ext cx="7725074" cy="0"/>
            </a:xfrm>
            <a:prstGeom prst="line">
              <a:avLst/>
            </a:prstGeom>
            <a:ln w="12700">
              <a:solidFill>
                <a:srgbClr val="85939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Google Shape;148;p5">
            <a:extLst>
              <a:ext uri="{FF2B5EF4-FFF2-40B4-BE49-F238E27FC236}">
                <a16:creationId xmlns:a16="http://schemas.microsoft.com/office/drawing/2014/main" id="{5B7A5013-1233-4D79-954C-6002721BF6AC}"/>
              </a:ext>
            </a:extLst>
          </p:cNvPr>
          <p:cNvSpPr txBox="1"/>
          <p:nvPr/>
        </p:nvSpPr>
        <p:spPr>
          <a:xfrm>
            <a:off x="200728" y="115575"/>
            <a:ext cx="7899664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[APPENDIX] </a:t>
            </a:r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개선안 도입 시 자사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/</a:t>
            </a:r>
            <a:r>
              <a:rPr lang="ko-KR" altLang="en-US" sz="2400" b="1" dirty="0" err="1">
                <a:solidFill>
                  <a:schemeClr val="bg1"/>
                </a:solidFill>
                <a:latin typeface="+mn-ea"/>
              </a:rPr>
              <a:t>유통사</a:t>
            </a:r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400" b="1" dirty="0" err="1">
                <a:solidFill>
                  <a:schemeClr val="bg1"/>
                </a:solidFill>
                <a:latin typeface="+mn-ea"/>
              </a:rPr>
              <a:t>재고비</a:t>
            </a:r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 추이</a:t>
            </a: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80382FAF-FB24-4007-A0CD-742CB2C34C65}"/>
              </a:ext>
            </a:extLst>
          </p:cNvPr>
          <p:cNvSpPr/>
          <p:nvPr/>
        </p:nvSpPr>
        <p:spPr>
          <a:xfrm rot="18995702">
            <a:off x="6189683" y="2231092"/>
            <a:ext cx="902298" cy="902298"/>
          </a:xfrm>
          <a:prstGeom prst="arc">
            <a:avLst>
              <a:gd name="adj1" fmla="val 16200000"/>
              <a:gd name="adj2" fmla="val 1135423"/>
            </a:avLst>
          </a:prstGeom>
          <a:ln w="3810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원호 24">
            <a:extLst>
              <a:ext uri="{FF2B5EF4-FFF2-40B4-BE49-F238E27FC236}">
                <a16:creationId xmlns:a16="http://schemas.microsoft.com/office/drawing/2014/main" id="{D696494C-6018-4501-A2EB-6AB4AF116AB1}"/>
              </a:ext>
            </a:extLst>
          </p:cNvPr>
          <p:cNvSpPr/>
          <p:nvPr/>
        </p:nvSpPr>
        <p:spPr>
          <a:xfrm rot="18995702">
            <a:off x="3822642" y="2231092"/>
            <a:ext cx="902298" cy="902298"/>
          </a:xfrm>
          <a:prstGeom prst="arc">
            <a:avLst>
              <a:gd name="adj1" fmla="val 16200000"/>
              <a:gd name="adj2" fmla="val 1135423"/>
            </a:avLst>
          </a:prstGeom>
          <a:ln w="38100">
            <a:solidFill>
              <a:srgbClr val="C0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D3FC87F-6DAC-422E-8730-09ABF315FC02}"/>
              </a:ext>
            </a:extLst>
          </p:cNvPr>
          <p:cNvSpPr/>
          <p:nvPr/>
        </p:nvSpPr>
        <p:spPr>
          <a:xfrm rot="515070">
            <a:off x="6532151" y="1999132"/>
            <a:ext cx="51969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100" b="1" spc="-100" dirty="0">
                <a:solidFill>
                  <a:srgbClr val="C00000"/>
                </a:solidFill>
              </a:rPr>
              <a:t>100</a:t>
            </a:r>
            <a:r>
              <a:rPr lang="ko-KR" altLang="en-US" sz="1100" b="1" spc="-100" dirty="0">
                <a:solidFill>
                  <a:srgbClr val="C00000"/>
                </a:solidFill>
              </a:rPr>
              <a:t>배</a:t>
            </a:r>
            <a:endParaRPr lang="en-US" altLang="ko-KR" sz="1100" b="1" spc="-100" dirty="0">
              <a:solidFill>
                <a:srgbClr val="C00000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DC2D6D4-A76F-4259-825B-F56E280BA55A}"/>
              </a:ext>
            </a:extLst>
          </p:cNvPr>
          <p:cNvSpPr/>
          <p:nvPr/>
        </p:nvSpPr>
        <p:spPr>
          <a:xfrm rot="515070">
            <a:off x="4128642" y="1999133"/>
            <a:ext cx="51969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ko-KR" sz="1100" b="1" spc="-100" dirty="0">
                <a:solidFill>
                  <a:srgbClr val="C00000"/>
                </a:solidFill>
              </a:rPr>
              <a:t>600</a:t>
            </a:r>
            <a:r>
              <a:rPr lang="ko-KR" altLang="en-US" sz="1100" b="1" spc="-100" dirty="0">
                <a:solidFill>
                  <a:srgbClr val="C00000"/>
                </a:solidFill>
              </a:rPr>
              <a:t>배</a:t>
            </a:r>
            <a:endParaRPr lang="en-US" altLang="ko-KR" sz="1100" b="1" spc="-1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0729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5e3ffb801c_7_0"/>
          <p:cNvSpPr txBox="1"/>
          <p:nvPr/>
        </p:nvSpPr>
        <p:spPr>
          <a:xfrm>
            <a:off x="200728" y="115575"/>
            <a:ext cx="5667416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[APPENDIX]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물류 재고 단축 프로세스</a:t>
            </a:r>
            <a:endParaRPr lang="ko-KR" altLang="en-US" sz="2400" b="1" i="0" u="none" strike="noStrike" cap="none" dirty="0">
              <a:solidFill>
                <a:schemeClr val="lt1"/>
              </a:solidFill>
              <a:latin typeface="Malgun Gothic"/>
              <a:ea typeface="Malgun Gothic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7C04D3C-DE99-4D5F-8B4E-15B2CE4F9D4B}"/>
              </a:ext>
            </a:extLst>
          </p:cNvPr>
          <p:cNvGrpSpPr/>
          <p:nvPr/>
        </p:nvGrpSpPr>
        <p:grpSpPr>
          <a:xfrm>
            <a:off x="261365" y="836614"/>
            <a:ext cx="8631809" cy="5256212"/>
            <a:chOff x="261365" y="1724049"/>
            <a:chExt cx="8631809" cy="4513263"/>
          </a:xfrm>
        </p:grpSpPr>
        <p:sp>
          <p:nvSpPr>
            <p:cNvPr id="62" name="순서도: 처리 61">
              <a:extLst>
                <a:ext uri="{FF2B5EF4-FFF2-40B4-BE49-F238E27FC236}">
                  <a16:creationId xmlns:a16="http://schemas.microsoft.com/office/drawing/2014/main" id="{98AFB101-6D40-419D-A326-D54135A7132E}"/>
                </a:ext>
              </a:extLst>
            </p:cNvPr>
            <p:cNvSpPr/>
            <p:nvPr/>
          </p:nvSpPr>
          <p:spPr>
            <a:xfrm>
              <a:off x="261365" y="1724049"/>
              <a:ext cx="8631809" cy="451326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0C71D13-C237-4C7C-BBA8-9D2F3C1E1E32}"/>
                </a:ext>
              </a:extLst>
            </p:cNvPr>
            <p:cNvSpPr/>
            <p:nvPr/>
          </p:nvSpPr>
          <p:spPr>
            <a:xfrm>
              <a:off x="1979712" y="1840995"/>
              <a:ext cx="1008112" cy="63111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시작</a:t>
              </a:r>
              <a:endParaRPr lang="en-US" altLang="ko-KR" sz="1200" b="1" dirty="0"/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1759532" y="2809242"/>
              <a:ext cx="1444316" cy="797270"/>
              <a:chOff x="1619672" y="3254932"/>
              <a:chExt cx="1656184" cy="966156"/>
            </a:xfrm>
          </p:grpSpPr>
          <p:sp>
            <p:nvSpPr>
              <p:cNvPr id="2" name="순서도: 판단 1"/>
              <p:cNvSpPr/>
              <p:nvPr/>
            </p:nvSpPr>
            <p:spPr>
              <a:xfrm>
                <a:off x="1619672" y="3254932"/>
                <a:ext cx="1656184" cy="966156"/>
              </a:xfrm>
              <a:prstGeom prst="flowChartDecision">
                <a:avLst/>
              </a:prstGeom>
              <a:solidFill>
                <a:srgbClr val="25406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1876816" y="3577782"/>
                <a:ext cx="12241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solidFill>
                      <a:schemeClr val="bg1"/>
                    </a:solidFill>
                  </a:rPr>
                  <a:t>재고량 </a:t>
                </a:r>
                <a:r>
                  <a:rPr lang="en-US" altLang="ko-KR" sz="1200" b="1" dirty="0">
                    <a:solidFill>
                      <a:schemeClr val="bg1"/>
                    </a:solidFill>
                  </a:rPr>
                  <a:t>&gt; 10</a:t>
                </a:r>
                <a:endParaRPr lang="ko-KR" altLang="en-US" sz="12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0C71D13-C237-4C7C-BBA8-9D2F3C1E1E32}"/>
                </a:ext>
              </a:extLst>
            </p:cNvPr>
            <p:cNvSpPr/>
            <p:nvPr/>
          </p:nvSpPr>
          <p:spPr>
            <a:xfrm>
              <a:off x="1626889" y="5388785"/>
              <a:ext cx="1676116" cy="69321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/>
                <a:t>(</a:t>
              </a:r>
              <a:r>
                <a:rPr lang="ko-KR" altLang="en-US" sz="1200" b="1" dirty="0" err="1"/>
                <a:t>수요예측값</a:t>
              </a:r>
              <a:r>
                <a:rPr lang="ko-KR" altLang="en-US" sz="1200" b="1" dirty="0"/>
                <a:t> </a:t>
              </a:r>
              <a:r>
                <a:rPr lang="en-US" altLang="ko-KR" sz="1200" b="1" dirty="0"/>
                <a:t>– </a:t>
              </a:r>
              <a:r>
                <a:rPr lang="ko-KR" altLang="en-US" sz="1200" b="1" dirty="0"/>
                <a:t>실수요</a:t>
              </a:r>
              <a:r>
                <a:rPr lang="en-US" altLang="ko-KR" sz="1200" b="1" dirty="0"/>
                <a:t>) </a:t>
              </a:r>
              <a:r>
                <a:rPr lang="ko-KR" altLang="en-US" sz="1200" b="1" dirty="0"/>
                <a:t>제외 </a:t>
              </a:r>
              <a:r>
                <a:rPr lang="ko-KR" altLang="en-US" sz="1200" b="1" dirty="0" err="1"/>
                <a:t>즉시생산</a:t>
              </a:r>
              <a:endParaRPr lang="en-US" altLang="ko-KR" sz="12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39153" y="3038600"/>
              <a:ext cx="644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소매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0C71D13-C237-4C7C-BBA8-9D2F3C1E1E32}"/>
                </a:ext>
              </a:extLst>
            </p:cNvPr>
            <p:cNvSpPr/>
            <p:nvPr/>
          </p:nvSpPr>
          <p:spPr>
            <a:xfrm>
              <a:off x="3401685" y="4562533"/>
              <a:ext cx="1676116" cy="69321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/>
                <a:t>(</a:t>
              </a:r>
              <a:r>
                <a:rPr lang="ko-KR" altLang="en-US" sz="1200" b="1" dirty="0" err="1"/>
                <a:t>수요예측값</a:t>
              </a:r>
              <a:r>
                <a:rPr lang="ko-KR" altLang="en-US" sz="1200" b="1" dirty="0"/>
                <a:t> </a:t>
              </a:r>
              <a:r>
                <a:rPr lang="en-US" altLang="ko-KR" sz="1200" b="1" dirty="0"/>
                <a:t>– </a:t>
              </a:r>
              <a:r>
                <a:rPr lang="ko-KR" altLang="en-US" sz="1200" b="1" dirty="0"/>
                <a:t>실수요</a:t>
              </a:r>
              <a:r>
                <a:rPr lang="en-US" altLang="ko-KR" sz="1200" b="1" dirty="0"/>
                <a:t>) </a:t>
              </a:r>
              <a:r>
                <a:rPr lang="ko-KR" altLang="en-US" sz="1200" b="1" dirty="0"/>
                <a:t>제외 </a:t>
              </a:r>
              <a:r>
                <a:rPr lang="en-US" altLang="ko-KR" sz="1200" b="1" dirty="0"/>
                <a:t>2</a:t>
              </a:r>
              <a:r>
                <a:rPr lang="ko-KR" altLang="en-US" sz="1200" b="1" dirty="0" err="1"/>
                <a:t>주뒤</a:t>
              </a:r>
              <a:r>
                <a:rPr lang="ko-KR" altLang="en-US" sz="1200" b="1" dirty="0"/>
                <a:t> 주문</a:t>
              </a:r>
              <a:endParaRPr lang="en-US" altLang="ko-KR" sz="1200" b="1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0C71D13-C237-4C7C-BBA8-9D2F3C1E1E32}"/>
                </a:ext>
              </a:extLst>
            </p:cNvPr>
            <p:cNvSpPr/>
            <p:nvPr/>
          </p:nvSpPr>
          <p:spPr>
            <a:xfrm>
              <a:off x="5170658" y="3753864"/>
              <a:ext cx="1676116" cy="69321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/>
                <a:t>(</a:t>
              </a:r>
              <a:r>
                <a:rPr lang="ko-KR" altLang="en-US" sz="1200" b="1" dirty="0" err="1"/>
                <a:t>수요예측값</a:t>
              </a:r>
              <a:r>
                <a:rPr lang="ko-KR" altLang="en-US" sz="1200" b="1" dirty="0"/>
                <a:t> </a:t>
              </a:r>
              <a:r>
                <a:rPr lang="en-US" altLang="ko-KR" sz="1200" b="1" dirty="0"/>
                <a:t>– </a:t>
              </a:r>
              <a:r>
                <a:rPr lang="ko-KR" altLang="en-US" sz="1200" b="1" dirty="0"/>
                <a:t>실수요</a:t>
              </a:r>
              <a:r>
                <a:rPr lang="en-US" altLang="ko-KR" sz="1200" b="1" dirty="0"/>
                <a:t>) </a:t>
              </a:r>
              <a:r>
                <a:rPr lang="ko-KR" altLang="en-US" sz="1200" b="1" dirty="0"/>
                <a:t>제외 </a:t>
              </a:r>
              <a:r>
                <a:rPr lang="en-US" altLang="ko-KR" sz="1200" b="1" dirty="0"/>
                <a:t>4</a:t>
              </a:r>
              <a:r>
                <a:rPr lang="ko-KR" altLang="en-US" sz="1200" b="1" dirty="0" err="1"/>
                <a:t>주뒤</a:t>
              </a:r>
              <a:r>
                <a:rPr lang="ko-KR" altLang="en-US" sz="1200" b="1" dirty="0"/>
                <a:t> 주문</a:t>
              </a:r>
              <a:endParaRPr lang="en-US" altLang="ko-KR" sz="1200" b="1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0C71D13-C237-4C7C-BBA8-9D2F3C1E1E32}"/>
                </a:ext>
              </a:extLst>
            </p:cNvPr>
            <p:cNvSpPr/>
            <p:nvPr/>
          </p:nvSpPr>
          <p:spPr>
            <a:xfrm>
              <a:off x="6935824" y="2933276"/>
              <a:ext cx="1676116" cy="69321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/>
                <a:t>(</a:t>
              </a:r>
              <a:r>
                <a:rPr lang="ko-KR" altLang="en-US" sz="1200" b="1" dirty="0" err="1"/>
                <a:t>수요예측값</a:t>
              </a:r>
              <a:r>
                <a:rPr lang="ko-KR" altLang="en-US" sz="1200" b="1" dirty="0"/>
                <a:t> </a:t>
              </a:r>
              <a:r>
                <a:rPr lang="en-US" altLang="ko-KR" sz="1200" b="1" dirty="0"/>
                <a:t>– </a:t>
              </a:r>
              <a:r>
                <a:rPr lang="ko-KR" altLang="en-US" sz="1200" b="1" dirty="0"/>
                <a:t>실수요</a:t>
              </a:r>
              <a:r>
                <a:rPr lang="en-US" altLang="ko-KR" sz="1200" b="1" dirty="0"/>
                <a:t>) </a:t>
              </a:r>
              <a:r>
                <a:rPr lang="ko-KR" altLang="en-US" sz="1200" b="1" dirty="0"/>
                <a:t>제외 </a:t>
              </a:r>
              <a:r>
                <a:rPr lang="en-US" altLang="ko-KR" sz="1200" b="1" dirty="0"/>
                <a:t>6</a:t>
              </a:r>
              <a:r>
                <a:rPr lang="ko-KR" altLang="en-US" sz="1200" b="1" dirty="0" err="1"/>
                <a:t>주뒤</a:t>
              </a:r>
              <a:r>
                <a:rPr lang="ko-KR" altLang="en-US" sz="1200" b="1" dirty="0"/>
                <a:t> 주문</a:t>
              </a:r>
              <a:endParaRPr lang="en-US" altLang="ko-KR" sz="1200" b="1" dirty="0"/>
            </a:p>
          </p:txBody>
        </p:sp>
        <p:cxnSp>
          <p:nvCxnSpPr>
            <p:cNvPr id="27" name="직선 화살표 연결선 26"/>
            <p:cNvCxnSpPr>
              <a:stCxn id="4" idx="2"/>
              <a:endCxn id="2" idx="0"/>
            </p:cNvCxnSpPr>
            <p:nvPr/>
          </p:nvCxnSpPr>
          <p:spPr>
            <a:xfrm flipH="1">
              <a:off x="2481690" y="2472105"/>
              <a:ext cx="2078" cy="33713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/>
            <p:cNvCxnSpPr>
              <a:stCxn id="2" idx="2"/>
              <a:endCxn id="10" idx="0"/>
            </p:cNvCxnSpPr>
            <p:nvPr/>
          </p:nvCxnSpPr>
          <p:spPr>
            <a:xfrm flipH="1">
              <a:off x="2464947" y="3606512"/>
              <a:ext cx="16743" cy="178227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꺾인 연결선 30"/>
            <p:cNvCxnSpPr>
              <a:stCxn id="10" idx="3"/>
              <a:endCxn id="23" idx="2"/>
            </p:cNvCxnSpPr>
            <p:nvPr/>
          </p:nvCxnSpPr>
          <p:spPr>
            <a:xfrm flipV="1">
              <a:off x="3303005" y="5255750"/>
              <a:ext cx="936738" cy="479644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꺾인 연결선 32"/>
            <p:cNvCxnSpPr>
              <a:stCxn id="23" idx="3"/>
              <a:endCxn id="24" idx="2"/>
            </p:cNvCxnSpPr>
            <p:nvPr/>
          </p:nvCxnSpPr>
          <p:spPr>
            <a:xfrm flipV="1">
              <a:off x="5077801" y="4447081"/>
              <a:ext cx="930915" cy="462061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꺾인 연결선 34"/>
            <p:cNvCxnSpPr>
              <a:stCxn id="24" idx="3"/>
              <a:endCxn id="25" idx="2"/>
            </p:cNvCxnSpPr>
            <p:nvPr/>
          </p:nvCxnSpPr>
          <p:spPr>
            <a:xfrm flipV="1">
              <a:off x="6846774" y="3626493"/>
              <a:ext cx="927108" cy="473980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꺾인 연결선 36"/>
            <p:cNvCxnSpPr>
              <a:stCxn id="2" idx="3"/>
              <a:endCxn id="4" idx="3"/>
            </p:cNvCxnSpPr>
            <p:nvPr/>
          </p:nvCxnSpPr>
          <p:spPr>
            <a:xfrm flipH="1" flipV="1">
              <a:off x="2987824" y="2156550"/>
              <a:ext cx="216024" cy="1051327"/>
            </a:xfrm>
            <a:prstGeom prst="bentConnector3">
              <a:avLst>
                <a:gd name="adj1" fmla="val -488815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816278" y="3925503"/>
              <a:ext cx="6546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도매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39153" y="4759407"/>
              <a:ext cx="6091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도매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39153" y="5561510"/>
              <a:ext cx="6119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자사</a:t>
              </a:r>
            </a:p>
          </p:txBody>
        </p:sp>
        <p:cxnSp>
          <p:nvCxnSpPr>
            <p:cNvPr id="56" name="직선 연결선 55"/>
            <p:cNvCxnSpPr/>
            <p:nvPr/>
          </p:nvCxnSpPr>
          <p:spPr>
            <a:xfrm>
              <a:off x="416374" y="3687312"/>
              <a:ext cx="840409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>
              <a:off x="416374" y="4503174"/>
              <a:ext cx="840409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/>
            <p:cNvCxnSpPr/>
            <p:nvPr/>
          </p:nvCxnSpPr>
          <p:spPr>
            <a:xfrm>
              <a:off x="416374" y="5319964"/>
              <a:ext cx="840409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2507693" y="3730488"/>
              <a:ext cx="5337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YES</a:t>
              </a:r>
              <a:endParaRPr lang="ko-KR" altLang="en-US" sz="12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536054" y="2895526"/>
              <a:ext cx="4922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NO</a:t>
              </a:r>
              <a:endParaRPr lang="ko-KR" altLang="en-US" sz="1200" b="1" dirty="0"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DEA0EC4-26AB-4E35-96E9-7EDA3DEE2CC5}"/>
              </a:ext>
            </a:extLst>
          </p:cNvPr>
          <p:cNvSpPr/>
          <p:nvPr/>
        </p:nvSpPr>
        <p:spPr>
          <a:xfrm>
            <a:off x="2226647" y="2132856"/>
            <a:ext cx="469070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 b="1" dirty="0">
                <a:solidFill>
                  <a:prstClr val="black"/>
                </a:solidFill>
              </a:rPr>
              <a:t>감사합니다</a:t>
            </a:r>
            <a:r>
              <a:rPr lang="en-US" altLang="ko-KR" sz="6600" b="1" dirty="0">
                <a:solidFill>
                  <a:prstClr val="black"/>
                </a:solidFill>
              </a:rPr>
              <a:t>!</a:t>
            </a:r>
            <a:endParaRPr lang="ko-KR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1222049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A5D4A64-54DB-4EF2-ABF2-4B08ADB0971D}"/>
              </a:ext>
            </a:extLst>
          </p:cNvPr>
          <p:cNvGraphicFramePr>
            <a:graphicFrameLocks noGrp="1"/>
          </p:cNvGraphicFramePr>
          <p:nvPr/>
        </p:nvGraphicFramePr>
        <p:xfrm>
          <a:off x="393261" y="3906691"/>
          <a:ext cx="1798476" cy="24440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99492">
                  <a:extLst>
                    <a:ext uri="{9D8B030D-6E8A-4147-A177-3AD203B41FA5}">
                      <a16:colId xmlns:a16="http://schemas.microsoft.com/office/drawing/2014/main" val="3913100843"/>
                    </a:ext>
                  </a:extLst>
                </a:gridCol>
                <a:gridCol w="299746">
                  <a:extLst>
                    <a:ext uri="{9D8B030D-6E8A-4147-A177-3AD203B41FA5}">
                      <a16:colId xmlns:a16="http://schemas.microsoft.com/office/drawing/2014/main" val="2830432790"/>
                    </a:ext>
                  </a:extLst>
                </a:gridCol>
                <a:gridCol w="299746">
                  <a:extLst>
                    <a:ext uri="{9D8B030D-6E8A-4147-A177-3AD203B41FA5}">
                      <a16:colId xmlns:a16="http://schemas.microsoft.com/office/drawing/2014/main" val="4098477181"/>
                    </a:ext>
                  </a:extLst>
                </a:gridCol>
                <a:gridCol w="599492">
                  <a:extLst>
                    <a:ext uri="{9D8B030D-6E8A-4147-A177-3AD203B41FA5}">
                      <a16:colId xmlns:a16="http://schemas.microsoft.com/office/drawing/2014/main" val="485473133"/>
                    </a:ext>
                  </a:extLst>
                </a:gridCol>
              </a:tblGrid>
              <a:tr h="24440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1" dirty="0">
                          <a:solidFill>
                            <a:sysClr val="windowText" lastClr="000000"/>
                          </a:solidFill>
                        </a:rPr>
                        <a:t>2014</a:t>
                      </a:r>
                      <a:r>
                        <a:rPr lang="ko-KR" altLang="en-US" sz="900" b="1" dirty="0">
                          <a:solidFill>
                            <a:sysClr val="windowText" lastClr="000000"/>
                          </a:solidFill>
                        </a:rPr>
                        <a:t>년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900" b="1" dirty="0">
                          <a:solidFill>
                            <a:sysClr val="windowText" lastClr="000000"/>
                          </a:solidFill>
                        </a:rPr>
                        <a:t>2019</a:t>
                      </a:r>
                      <a:r>
                        <a:rPr lang="ko-KR" altLang="en-US" sz="900" b="1" dirty="0">
                          <a:solidFill>
                            <a:sysClr val="windowText" lastClr="000000"/>
                          </a:solidFill>
                        </a:rPr>
                        <a:t>년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04237769"/>
                  </a:ext>
                </a:extLst>
              </a:tr>
            </a:tbl>
          </a:graphicData>
        </a:graphic>
      </p:graphicFrame>
      <p:sp>
        <p:nvSpPr>
          <p:cNvPr id="41" name="Google Shape;148;p5">
            <a:extLst>
              <a:ext uri="{FF2B5EF4-FFF2-40B4-BE49-F238E27FC236}">
                <a16:creationId xmlns:a16="http://schemas.microsoft.com/office/drawing/2014/main" id="{484A9767-9931-4021-A703-CC3D1894E508}"/>
              </a:ext>
            </a:extLst>
          </p:cNvPr>
          <p:cNvSpPr txBox="1"/>
          <p:nvPr/>
        </p:nvSpPr>
        <p:spPr>
          <a:xfrm>
            <a:off x="200728" y="115575"/>
            <a:ext cx="3821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r>
              <a:rPr lang="ko-KR" sz="24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</a:t>
            </a:r>
            <a:r>
              <a:rPr lang="ko-KR" altLang="en-US" sz="24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현상 및 개선기회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685854-DBFB-4BAD-BD87-B48B512FB180}"/>
              </a:ext>
            </a:extLst>
          </p:cNvPr>
          <p:cNvSpPr txBox="1"/>
          <p:nvPr/>
        </p:nvSpPr>
        <p:spPr>
          <a:xfrm>
            <a:off x="262424" y="716861"/>
            <a:ext cx="8774072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200" b="1" spc="-100">
                <a:latin typeface="+mn-ea"/>
              </a:defRPr>
            </a:lvl1pPr>
          </a:lstStyle>
          <a:p>
            <a:r>
              <a:rPr lang="ko-KR" altLang="en-US" sz="1600" dirty="0"/>
              <a:t>미세먼지 </a:t>
            </a:r>
            <a:r>
              <a:rPr lang="ko-KR" altLang="en-US" sz="1600" dirty="0" err="1"/>
              <a:t>검색량</a:t>
            </a:r>
            <a:r>
              <a:rPr lang="ko-KR" altLang="en-US" sz="1600" dirty="0"/>
              <a:t> 증가 등으로 마스크 수요 증대 예상</a:t>
            </a:r>
            <a:r>
              <a:rPr lang="en-US" altLang="ko-KR" sz="1600" dirty="0"/>
              <a:t>,</a:t>
            </a:r>
            <a:r>
              <a:rPr lang="ko-KR" altLang="en-US" sz="1600" dirty="0"/>
              <a:t> 이에 대비한 추가 유통 채널 확보 시급</a:t>
            </a:r>
          </a:p>
          <a:p>
            <a:r>
              <a:rPr lang="ko-KR" altLang="en-US" sz="1600" dirty="0"/>
              <a:t>현재 시행 중인 월 단위 생산 계획을 주 단위로 단축하여 재고 비용 절감 기회 모색</a:t>
            </a:r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A92C2238-5AC7-4ED6-923C-E895F0E6EA06}"/>
              </a:ext>
            </a:extLst>
          </p:cNvPr>
          <p:cNvSpPr/>
          <p:nvPr/>
        </p:nvSpPr>
        <p:spPr>
          <a:xfrm rot="5400000">
            <a:off x="6295697" y="5127212"/>
            <a:ext cx="207066" cy="139190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BBCE14F7-8F2D-4E73-A93E-FF950B3ED6A7}"/>
              </a:ext>
            </a:extLst>
          </p:cNvPr>
          <p:cNvSpPr/>
          <p:nvPr/>
        </p:nvSpPr>
        <p:spPr>
          <a:xfrm rot="5400000">
            <a:off x="6295697" y="2792038"/>
            <a:ext cx="207066" cy="139190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4C2F09F6-35F7-4F8D-B059-C4DED045214A}"/>
              </a:ext>
            </a:extLst>
          </p:cNvPr>
          <p:cNvGraphicFramePr>
            <a:graphicFrameLocks noGrp="1"/>
          </p:cNvGraphicFramePr>
          <p:nvPr/>
        </p:nvGraphicFramePr>
        <p:xfrm>
          <a:off x="2861797" y="3889273"/>
          <a:ext cx="952928" cy="2605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464">
                  <a:extLst>
                    <a:ext uri="{9D8B030D-6E8A-4147-A177-3AD203B41FA5}">
                      <a16:colId xmlns:a16="http://schemas.microsoft.com/office/drawing/2014/main" val="16533720"/>
                    </a:ext>
                  </a:extLst>
                </a:gridCol>
                <a:gridCol w="476464">
                  <a:extLst>
                    <a:ext uri="{9D8B030D-6E8A-4147-A177-3AD203B41FA5}">
                      <a16:colId xmlns:a16="http://schemas.microsoft.com/office/drawing/2014/main" val="2682347057"/>
                    </a:ext>
                  </a:extLst>
                </a:gridCol>
              </a:tblGrid>
              <a:tr h="2605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2017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2018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087479"/>
                  </a:ext>
                </a:extLst>
              </a:tr>
            </a:tbl>
          </a:graphicData>
        </a:graphic>
      </p:graphicFrame>
      <p:graphicFrame>
        <p:nvGraphicFramePr>
          <p:cNvPr id="55" name="표 54">
            <a:extLst>
              <a:ext uri="{FF2B5EF4-FFF2-40B4-BE49-F238E27FC236}">
                <a16:creationId xmlns:a16="http://schemas.microsoft.com/office/drawing/2014/main" id="{2C4BD3EB-4E90-47E6-BEBA-B4A44AC523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5179553"/>
              </p:ext>
            </p:extLst>
          </p:nvPr>
        </p:nvGraphicFramePr>
        <p:xfrm>
          <a:off x="4236720" y="3902478"/>
          <a:ext cx="1811656" cy="22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914">
                  <a:extLst>
                    <a:ext uri="{9D8B030D-6E8A-4147-A177-3AD203B41FA5}">
                      <a16:colId xmlns:a16="http://schemas.microsoft.com/office/drawing/2014/main" val="707713356"/>
                    </a:ext>
                  </a:extLst>
                </a:gridCol>
                <a:gridCol w="452914">
                  <a:extLst>
                    <a:ext uri="{9D8B030D-6E8A-4147-A177-3AD203B41FA5}">
                      <a16:colId xmlns:a16="http://schemas.microsoft.com/office/drawing/2014/main" val="16533720"/>
                    </a:ext>
                  </a:extLst>
                </a:gridCol>
                <a:gridCol w="452914">
                  <a:extLst>
                    <a:ext uri="{9D8B030D-6E8A-4147-A177-3AD203B41FA5}">
                      <a16:colId xmlns:a16="http://schemas.microsoft.com/office/drawing/2014/main" val="2682347057"/>
                    </a:ext>
                  </a:extLst>
                </a:gridCol>
                <a:gridCol w="452914">
                  <a:extLst>
                    <a:ext uri="{9D8B030D-6E8A-4147-A177-3AD203B41FA5}">
                      <a16:colId xmlns:a16="http://schemas.microsoft.com/office/drawing/2014/main" val="2286976023"/>
                    </a:ext>
                  </a:extLst>
                </a:gridCol>
              </a:tblGrid>
              <a:tr h="139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경기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서울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인천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기타</a:t>
                      </a:r>
                      <a:endParaRPr lang="en-US" altLang="ko-KR" sz="900" b="1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087479"/>
                  </a:ext>
                </a:extLst>
              </a:tr>
            </a:tbl>
          </a:graphicData>
        </a:graphic>
      </p:graphicFrame>
      <p:sp>
        <p:nvSpPr>
          <p:cNvPr id="44" name="직사각형 43">
            <a:extLst>
              <a:ext uri="{FF2B5EF4-FFF2-40B4-BE49-F238E27FC236}">
                <a16:creationId xmlns:a16="http://schemas.microsoft.com/office/drawing/2014/main" id="{414F9FFE-6577-4A2B-BF3D-313D9E3F1C94}"/>
              </a:ext>
            </a:extLst>
          </p:cNvPr>
          <p:cNvSpPr/>
          <p:nvPr/>
        </p:nvSpPr>
        <p:spPr>
          <a:xfrm>
            <a:off x="4916673" y="6194615"/>
            <a:ext cx="1311511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ts val="800"/>
              </a:lnSpc>
            </a:pPr>
            <a:r>
              <a:rPr lang="ko-KR" altLang="en-US" sz="700" dirty="0">
                <a:latin typeface="+mn-ea"/>
              </a:rPr>
              <a:t>출처 </a:t>
            </a:r>
            <a:r>
              <a:rPr lang="en-US" altLang="ko-KR" sz="700" dirty="0">
                <a:latin typeface="+mn-ea"/>
              </a:rPr>
              <a:t>: </a:t>
            </a:r>
            <a:r>
              <a:rPr lang="ko-KR" altLang="en-US" sz="700" dirty="0">
                <a:latin typeface="+mn-ea"/>
              </a:rPr>
              <a:t>자사 영업 </a:t>
            </a:r>
            <a:r>
              <a:rPr lang="en-US" altLang="ko-KR" sz="700" dirty="0">
                <a:latin typeface="+mn-ea"/>
              </a:rPr>
              <a:t>Database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D82BFC-FE75-434E-8572-1A32ABE80B9A}"/>
              </a:ext>
            </a:extLst>
          </p:cNvPr>
          <p:cNvSpPr/>
          <p:nvPr/>
        </p:nvSpPr>
        <p:spPr>
          <a:xfrm>
            <a:off x="6925216" y="2132856"/>
            <a:ext cx="1967960" cy="20421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rgbClr val="002060"/>
            </a:solidFill>
            <a:prstDash val="solid"/>
          </a:ln>
          <a:effectLst/>
        </p:spPr>
        <p:txBody>
          <a:bodyPr lIns="36000" rIns="36000" bIns="46800" rtlCol="0" anchor="ctr"/>
          <a:lstStyle/>
          <a:p>
            <a:pPr algn="ctr" latinLnBrk="0"/>
            <a:r>
              <a:rPr lang="ko-KR" altLang="en-US" sz="1400" b="1" kern="0" dirty="0">
                <a:latin typeface="+mn-ea"/>
              </a:rPr>
              <a:t>증가하는 미세먼지</a:t>
            </a:r>
            <a:endParaRPr lang="en-US" altLang="ko-KR" sz="1400" b="1" kern="0" dirty="0">
              <a:latin typeface="+mn-ea"/>
            </a:endParaRPr>
          </a:p>
          <a:p>
            <a:pPr algn="ctr" latinLnBrk="0"/>
            <a:r>
              <a:rPr lang="ko-KR" altLang="en-US" sz="1400" b="1" kern="0" dirty="0">
                <a:latin typeface="+mn-ea"/>
              </a:rPr>
              <a:t>마스크 수요 확보</a:t>
            </a:r>
            <a:endParaRPr lang="en-US" altLang="ko-KR" sz="1400" b="1" kern="0" dirty="0">
              <a:latin typeface="+mn-ea"/>
            </a:endParaRPr>
          </a:p>
          <a:p>
            <a:pPr algn="ctr" latinLnBrk="0"/>
            <a:r>
              <a:rPr lang="ko-KR" altLang="en-US" sz="1400" b="1" kern="0" dirty="0">
                <a:latin typeface="+mn-ea"/>
              </a:rPr>
              <a:t> </a:t>
            </a:r>
            <a:endParaRPr lang="en-US" altLang="ko-KR" sz="1400" b="1" kern="0" dirty="0">
              <a:latin typeface="+mn-ea"/>
            </a:endParaRPr>
          </a:p>
          <a:p>
            <a:pPr algn="ctr" latinLnBrk="0"/>
            <a:r>
              <a:rPr lang="ko-KR" altLang="en-US" sz="1400" b="1" kern="0" dirty="0">
                <a:solidFill>
                  <a:srgbClr val="0000FF"/>
                </a:solidFill>
                <a:latin typeface="+mn-ea"/>
              </a:rPr>
              <a:t>↓</a:t>
            </a:r>
            <a:endParaRPr lang="en-US" altLang="ko-KR" sz="1400" b="1" kern="0" dirty="0">
              <a:solidFill>
                <a:srgbClr val="0000FF"/>
              </a:solidFill>
              <a:latin typeface="+mn-ea"/>
            </a:endParaRPr>
          </a:p>
          <a:p>
            <a:pPr algn="ctr" latinLnBrk="0"/>
            <a:endParaRPr lang="en-US" altLang="ko-KR" sz="1400" b="1" kern="0" dirty="0">
              <a:solidFill>
                <a:srgbClr val="0000FF"/>
              </a:solidFill>
              <a:latin typeface="+mn-ea"/>
            </a:endParaRPr>
          </a:p>
          <a:p>
            <a:pPr algn="ctr" latinLnBrk="0"/>
            <a:r>
              <a:rPr lang="ko-KR" altLang="en-US" sz="14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경인 외 지역 </a:t>
            </a:r>
            <a:br>
              <a:rPr lang="en-US" altLang="ko-KR" sz="14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</a:br>
            <a:r>
              <a:rPr lang="ko-KR" altLang="en-US" sz="14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매출 활로 추가확보</a:t>
            </a:r>
            <a:endParaRPr lang="en-US" altLang="ko-KR" sz="1400" b="1" kern="0" dirty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423EFD9-C89D-4ACB-827E-7BC3C27E22EE}"/>
              </a:ext>
            </a:extLst>
          </p:cNvPr>
          <p:cNvSpPr/>
          <p:nvPr/>
        </p:nvSpPr>
        <p:spPr>
          <a:xfrm>
            <a:off x="6925120" y="4315164"/>
            <a:ext cx="1967420" cy="192979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rgbClr val="002060"/>
            </a:solidFill>
            <a:prstDash val="solid"/>
          </a:ln>
          <a:effectLst/>
        </p:spPr>
        <p:txBody>
          <a:bodyPr lIns="36000" rIns="36000" bIns="46800" rtlCol="0" anchor="ctr"/>
          <a:lstStyle/>
          <a:p>
            <a:pPr algn="ctr" latinLnBrk="0"/>
            <a:r>
              <a:rPr lang="ko-KR" altLang="en-US" sz="1400" b="1" kern="0" dirty="0">
                <a:latin typeface="+mn-ea"/>
              </a:rPr>
              <a:t>생산계획 주기 단축</a:t>
            </a:r>
            <a:r>
              <a:rPr lang="en-US" altLang="ko-KR" sz="1400" b="1" kern="0" dirty="0">
                <a:latin typeface="+mn-ea"/>
              </a:rPr>
              <a:t>, </a:t>
            </a:r>
            <a:br>
              <a:rPr lang="en-US" altLang="ko-KR" sz="1400" b="1" kern="0" dirty="0">
                <a:latin typeface="+mn-ea"/>
              </a:rPr>
            </a:br>
            <a:r>
              <a:rPr lang="ko-KR" altLang="en-US" sz="1400" b="1" kern="0" dirty="0">
                <a:latin typeface="+mn-ea"/>
              </a:rPr>
              <a:t>관리비용 최적화</a:t>
            </a:r>
            <a:endParaRPr lang="en-US" altLang="ko-KR" sz="1400" b="1" kern="0" dirty="0">
              <a:latin typeface="+mn-ea"/>
            </a:endParaRPr>
          </a:p>
          <a:p>
            <a:pPr algn="ctr" latinLnBrk="0"/>
            <a:endParaRPr lang="ko-KR" altLang="en-US" sz="1400" b="1" kern="0" dirty="0">
              <a:latin typeface="+mn-ea"/>
            </a:endParaRPr>
          </a:p>
          <a:p>
            <a:pPr algn="ctr" latinLnBrk="0"/>
            <a:r>
              <a:rPr lang="ko-KR" altLang="en-US" sz="1400" b="1" kern="0" dirty="0">
                <a:solidFill>
                  <a:srgbClr val="0000FF"/>
                </a:solidFill>
                <a:latin typeface="+mn-ea"/>
              </a:rPr>
              <a:t>↓</a:t>
            </a:r>
            <a:endParaRPr lang="en-US" altLang="ko-KR" sz="1400" b="1" kern="0" dirty="0">
              <a:solidFill>
                <a:srgbClr val="0000FF"/>
              </a:solidFill>
              <a:latin typeface="+mn-ea"/>
            </a:endParaRPr>
          </a:p>
          <a:p>
            <a:pPr algn="ctr" latinLnBrk="0"/>
            <a:endParaRPr lang="en-US" altLang="ko-KR" sz="1400" b="1" kern="0" dirty="0">
              <a:latin typeface="+mn-ea"/>
            </a:endParaRPr>
          </a:p>
          <a:p>
            <a:pPr algn="ctr" latinLnBrk="0"/>
            <a:r>
              <a:rPr lang="ko-KR" altLang="en-US" sz="14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지역별 마스크</a:t>
            </a:r>
            <a:br>
              <a:rPr lang="en-US" altLang="ko-KR" sz="14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</a:br>
            <a:r>
              <a:rPr lang="ko-KR" altLang="en-US" sz="14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판매량 예측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A967CD42-AF62-4734-B972-D24CD25135D4}"/>
              </a:ext>
            </a:extLst>
          </p:cNvPr>
          <p:cNvSpPr/>
          <p:nvPr/>
        </p:nvSpPr>
        <p:spPr>
          <a:xfrm>
            <a:off x="6619040" y="4315164"/>
            <a:ext cx="306080" cy="1930332"/>
          </a:xfrm>
          <a:prstGeom prst="rect">
            <a:avLst/>
          </a:prstGeom>
          <a:solidFill>
            <a:srgbClr val="00206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비용절감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pPr algn="ctr"/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측면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24158F33-AFF4-4EE6-948C-EDC0455A5B7A}"/>
              </a:ext>
            </a:extLst>
          </p:cNvPr>
          <p:cNvSpPr/>
          <p:nvPr/>
        </p:nvSpPr>
        <p:spPr>
          <a:xfrm>
            <a:off x="6619040" y="2132856"/>
            <a:ext cx="306080" cy="2042921"/>
          </a:xfrm>
          <a:prstGeom prst="rect">
            <a:avLst/>
          </a:prstGeom>
          <a:solidFill>
            <a:srgbClr val="00206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매출액 확보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pPr algn="ctr"/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측면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9D36888-5EB8-433C-8E85-62738E853DE7}"/>
              </a:ext>
            </a:extLst>
          </p:cNvPr>
          <p:cNvGrpSpPr/>
          <p:nvPr/>
        </p:nvGrpSpPr>
        <p:grpSpPr>
          <a:xfrm>
            <a:off x="254921" y="2132856"/>
            <a:ext cx="5942503" cy="2043577"/>
            <a:chOff x="254921" y="2132856"/>
            <a:chExt cx="5946600" cy="2043577"/>
          </a:xfrm>
        </p:grpSpPr>
        <p:sp>
          <p:nvSpPr>
            <p:cNvPr id="9" name="Google Shape;129;p4">
              <a:extLst>
                <a:ext uri="{FF2B5EF4-FFF2-40B4-BE49-F238E27FC236}">
                  <a16:creationId xmlns:a16="http://schemas.microsoft.com/office/drawing/2014/main" id="{DAFC8CE5-6CE6-4063-9C7D-B455F3F25322}"/>
                </a:ext>
              </a:extLst>
            </p:cNvPr>
            <p:cNvSpPr/>
            <p:nvPr/>
          </p:nvSpPr>
          <p:spPr>
            <a:xfrm>
              <a:off x="254921" y="2132856"/>
              <a:ext cx="5946600" cy="2043577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txBody>
            <a:bodyPr lIns="90000" bIns="46800" rtlCol="0" anchor="ctr"/>
            <a:lstStyle/>
            <a:p>
              <a:pPr algn="ctr" latinLnBrk="0"/>
              <a:endParaRPr sz="1300" b="1" kern="0">
                <a:solidFill>
                  <a:srgbClr val="FFFFFF"/>
                </a:solidFill>
                <a:latin typeface="+mn-ea"/>
                <a:sym typeface="Arial"/>
              </a:endParaRPr>
            </a:p>
          </p:txBody>
        </p:sp>
        <p:sp>
          <p:nvSpPr>
            <p:cNvPr id="11" name="Google Shape;134;p4">
              <a:extLst>
                <a:ext uri="{FF2B5EF4-FFF2-40B4-BE49-F238E27FC236}">
                  <a16:creationId xmlns:a16="http://schemas.microsoft.com/office/drawing/2014/main" id="{D259F32D-45E9-4528-823C-561A2D2767BE}"/>
                </a:ext>
              </a:extLst>
            </p:cNvPr>
            <p:cNvSpPr/>
            <p:nvPr/>
          </p:nvSpPr>
          <p:spPr>
            <a:xfrm>
              <a:off x="271155" y="2145012"/>
              <a:ext cx="5930365" cy="38961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ko-KR" altLang="en-US" sz="1100" b="1" dirty="0">
                  <a:solidFill>
                    <a:srgbClr val="000000"/>
                  </a:solidFill>
                  <a:latin typeface="Malgun Gothic"/>
                  <a:ea typeface="Malgun Gothic"/>
                  <a:sym typeface="Malgun Gothic"/>
                </a:rPr>
                <a:t>미세먼지</a:t>
              </a:r>
              <a:r>
                <a:rPr lang="en-US" altLang="ko-KR" sz="1100" b="1" dirty="0">
                  <a:solidFill>
                    <a:srgbClr val="000000"/>
                  </a:solidFill>
                  <a:latin typeface="Malgun Gothic"/>
                  <a:ea typeface="Malgun Gothic"/>
                  <a:sym typeface="Malgun Gothic"/>
                </a:rPr>
                <a:t> </a:t>
              </a:r>
              <a:r>
                <a:rPr lang="ko-KR" altLang="en-US" sz="1100" b="1" dirty="0" err="1">
                  <a:solidFill>
                    <a:srgbClr val="000000"/>
                  </a:solidFill>
                  <a:latin typeface="Malgun Gothic"/>
                  <a:ea typeface="Malgun Gothic"/>
                  <a:sym typeface="Malgun Gothic"/>
                </a:rPr>
                <a:t>검색량</a:t>
              </a:r>
              <a:r>
                <a:rPr lang="en-US" altLang="ko-KR" sz="1100" b="1" dirty="0">
                  <a:solidFill>
                    <a:srgbClr val="000000"/>
                  </a:solidFill>
                  <a:latin typeface="Malgun Gothic"/>
                  <a:ea typeface="Malgun Gothic"/>
                  <a:sym typeface="Malgun Gothic"/>
                </a:rPr>
                <a:t> </a:t>
              </a:r>
              <a:r>
                <a:rPr lang="ko-KR" altLang="en-US" sz="1100" b="1" dirty="0">
                  <a:solidFill>
                    <a:srgbClr val="000000"/>
                  </a:solidFill>
                  <a:latin typeface="Malgun Gothic"/>
                  <a:ea typeface="Malgun Gothic"/>
                  <a:sym typeface="Malgun Gothic"/>
                </a:rPr>
                <a:t>약 </a:t>
              </a:r>
              <a:r>
                <a:rPr lang="en-US" altLang="ko-KR" sz="1100" b="1" dirty="0">
                  <a:solidFill>
                    <a:srgbClr val="000000"/>
                  </a:solidFill>
                  <a:latin typeface="Malgun Gothic"/>
                  <a:ea typeface="Malgun Gothic"/>
                  <a:sym typeface="Malgun Gothic"/>
                </a:rPr>
                <a:t>50</a:t>
              </a:r>
              <a:r>
                <a:rPr lang="ko-KR" altLang="en-US" sz="1100" b="1" dirty="0" err="1">
                  <a:solidFill>
                    <a:srgbClr val="000000"/>
                  </a:solidFill>
                  <a:latin typeface="Malgun Gothic"/>
                  <a:ea typeface="Malgun Gothic"/>
                  <a:sym typeface="Malgun Gothic"/>
                </a:rPr>
                <a:t>배증가</a:t>
              </a:r>
              <a:r>
                <a:rPr lang="en-US" altLang="ko-KR" sz="1100" b="1" dirty="0">
                  <a:solidFill>
                    <a:srgbClr val="000000"/>
                  </a:solidFill>
                  <a:latin typeface="Malgun Gothic"/>
                  <a:ea typeface="Malgun Gothic"/>
                  <a:sym typeface="Malgun Gothic"/>
                </a:rPr>
                <a:t> </a:t>
              </a:r>
              <a:r>
                <a:rPr lang="en-US" altLang="ko-KR" sz="1100" b="1" u="sng" dirty="0">
                  <a:solidFill>
                    <a:srgbClr val="0000FF"/>
                  </a:solidFill>
                  <a:latin typeface="Malgun Gothic"/>
                  <a:ea typeface="Malgun Gothic"/>
                  <a:sym typeface="Wingdings" panose="05000000000000000000" pitchFamily="2" charset="2"/>
                </a:rPr>
                <a:t> </a:t>
              </a:r>
              <a:r>
                <a:rPr lang="ko-KR" altLang="en-US" sz="1100" b="1" u="sng" dirty="0">
                  <a:solidFill>
                    <a:srgbClr val="0000FF"/>
                  </a:solidFill>
                  <a:latin typeface="Malgun Gothic"/>
                  <a:ea typeface="Malgun Gothic"/>
                  <a:sym typeface="Wingdings" panose="05000000000000000000" pitchFamily="2" charset="2"/>
                </a:rPr>
                <a:t>고객 </a:t>
              </a:r>
              <a:r>
                <a:rPr lang="ko-KR" altLang="en-US" sz="1100" b="1" u="sng" dirty="0">
                  <a:solidFill>
                    <a:srgbClr val="0000FF"/>
                  </a:solidFill>
                  <a:latin typeface="Malgun Gothic"/>
                  <a:ea typeface="Malgun Gothic"/>
                  <a:sym typeface="Malgun Gothic"/>
                </a:rPr>
                <a:t>미세먼지 관여도 증가했으나</a:t>
              </a:r>
              <a:r>
                <a:rPr lang="en-US" altLang="ko-KR" sz="1100" b="1" u="sng" dirty="0">
                  <a:solidFill>
                    <a:srgbClr val="0000FF"/>
                  </a:solidFill>
                  <a:latin typeface="Malgun Gothic"/>
                  <a:ea typeface="Malgun Gothic"/>
                  <a:sym typeface="Malgun Gothic"/>
                </a:rPr>
                <a:t>, </a:t>
              </a:r>
              <a:r>
                <a:rPr lang="ko-KR" altLang="en-US" sz="1100" b="1" u="sng" dirty="0">
                  <a:solidFill>
                    <a:srgbClr val="0000FF"/>
                  </a:solidFill>
                  <a:latin typeface="Malgun Gothic"/>
                  <a:ea typeface="Malgun Gothic"/>
                  <a:sym typeface="Malgun Gothic"/>
                </a:rPr>
                <a:t>유통채널 부족</a:t>
              </a:r>
              <a:endParaRPr lang="ko-KR" altLang="en-US" sz="1100" b="1" u="sng" dirty="0">
                <a:solidFill>
                  <a:srgbClr val="0000FF"/>
                </a:solidFill>
                <a:latin typeface="Malgun Gothic"/>
                <a:ea typeface="Malgun Gothic"/>
                <a:sym typeface="Arial"/>
              </a:endParaRPr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F469387-8FB4-45B5-A459-D388007BF1A9}"/>
              </a:ext>
            </a:extLst>
          </p:cNvPr>
          <p:cNvSpPr/>
          <p:nvPr/>
        </p:nvSpPr>
        <p:spPr>
          <a:xfrm>
            <a:off x="790775" y="2605044"/>
            <a:ext cx="127150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050" b="1" dirty="0">
                <a:solidFill>
                  <a:prstClr val="black"/>
                </a:solidFill>
                <a:latin typeface="+mn-ea"/>
              </a:rPr>
              <a:t>미세먼지 </a:t>
            </a:r>
            <a:r>
              <a:rPr lang="ko-KR" altLang="en-US" sz="1050" b="1" dirty="0" err="1">
                <a:solidFill>
                  <a:prstClr val="black"/>
                </a:solidFill>
                <a:latin typeface="+mn-ea"/>
              </a:rPr>
              <a:t>검색량</a:t>
            </a:r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050" b="1" dirty="0">
              <a:latin typeface="+mn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CA311B9-7C41-4F95-892F-319FE43901FC}"/>
              </a:ext>
            </a:extLst>
          </p:cNvPr>
          <p:cNvSpPr/>
          <p:nvPr/>
        </p:nvSpPr>
        <p:spPr>
          <a:xfrm>
            <a:off x="693692" y="4148079"/>
            <a:ext cx="1886677" cy="1821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dirty="0">
                <a:latin typeface="+mn-ea"/>
              </a:rPr>
              <a:t>출처 </a:t>
            </a:r>
            <a:r>
              <a:rPr lang="en-US" altLang="ko-KR" sz="700" dirty="0">
                <a:latin typeface="+mn-ea"/>
              </a:rPr>
              <a:t>: </a:t>
            </a:r>
            <a:r>
              <a:rPr lang="ko-KR" altLang="en-US" sz="700" dirty="0" err="1">
                <a:latin typeface="+mn-ea"/>
              </a:rPr>
              <a:t>구글트렌드</a:t>
            </a:r>
            <a:r>
              <a:rPr lang="en-US" altLang="ko-KR" sz="700" dirty="0">
                <a:latin typeface="+mn-ea"/>
              </a:rPr>
              <a:t>/ </a:t>
            </a:r>
            <a:r>
              <a:rPr lang="ko-KR" altLang="en-US" sz="700" dirty="0">
                <a:latin typeface="+mn-ea"/>
              </a:rPr>
              <a:t>기간 내 상대비교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79C0926-E59C-4A0B-B6C2-171B3E8119EC}"/>
              </a:ext>
            </a:extLst>
          </p:cNvPr>
          <p:cNvSpPr/>
          <p:nvPr/>
        </p:nvSpPr>
        <p:spPr>
          <a:xfrm>
            <a:off x="4992267" y="4148079"/>
            <a:ext cx="1233674" cy="1821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dirty="0">
                <a:latin typeface="+mn-ea"/>
              </a:rPr>
              <a:t>출처 </a:t>
            </a:r>
            <a:r>
              <a:rPr lang="en-US" altLang="ko-KR" sz="700" dirty="0">
                <a:latin typeface="+mn-ea"/>
              </a:rPr>
              <a:t>: </a:t>
            </a:r>
            <a:r>
              <a:rPr lang="ko-KR" altLang="en-US" sz="700" dirty="0">
                <a:solidFill>
                  <a:prstClr val="black"/>
                </a:solidFill>
                <a:latin typeface="맑은 고딕" panose="020B0503020000020004" pitchFamily="50" charset="-127"/>
              </a:rPr>
              <a:t>자사 영업 시스템</a:t>
            </a:r>
            <a:endParaRPr lang="ko-KR" altLang="en-US" sz="700" dirty="0">
              <a:latin typeface="+mn-ea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C70A2C2-D2F6-49F7-A602-34C9C019816C}"/>
              </a:ext>
            </a:extLst>
          </p:cNvPr>
          <p:cNvGrpSpPr/>
          <p:nvPr/>
        </p:nvGrpSpPr>
        <p:grpSpPr>
          <a:xfrm>
            <a:off x="250825" y="4319946"/>
            <a:ext cx="5946600" cy="1920153"/>
            <a:chOff x="250824" y="4319946"/>
            <a:chExt cx="5921629" cy="1920153"/>
          </a:xfrm>
        </p:grpSpPr>
        <p:sp>
          <p:nvSpPr>
            <p:cNvPr id="37" name="Google Shape;134;p4">
              <a:extLst>
                <a:ext uri="{FF2B5EF4-FFF2-40B4-BE49-F238E27FC236}">
                  <a16:creationId xmlns:a16="http://schemas.microsoft.com/office/drawing/2014/main" id="{4BC334DC-34AC-4772-8C63-CC71F7653B6C}"/>
                </a:ext>
              </a:extLst>
            </p:cNvPr>
            <p:cNvSpPr/>
            <p:nvPr/>
          </p:nvSpPr>
          <p:spPr>
            <a:xfrm>
              <a:off x="263601" y="4333173"/>
              <a:ext cx="5908851" cy="38961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lvl="0" algn="ctr">
                <a:lnSpc>
                  <a:spcPct val="150000"/>
                </a:lnSpc>
                <a:buClr>
                  <a:srgbClr val="000000"/>
                </a:buClr>
                <a:buSzPts val="1000"/>
              </a:pPr>
              <a:r>
                <a:rPr lang="ko-KR" altLang="en-US" sz="1100" b="1" dirty="0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월별 마스크 판매량 상이</a:t>
              </a:r>
              <a:r>
                <a:rPr lang="en-US" altLang="ko-KR" sz="1100" b="1" dirty="0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</a:t>
              </a:r>
              <a:r>
                <a:rPr lang="ko-KR" altLang="en-US" sz="1100" b="1" dirty="0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및</a:t>
              </a:r>
              <a:r>
                <a:rPr lang="en-US" altLang="ko-KR" sz="1100" b="1" dirty="0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</a:t>
              </a:r>
              <a:r>
                <a:rPr lang="ko-KR" altLang="en-US" sz="1100" b="1" dirty="0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생산주기와 </a:t>
              </a:r>
              <a:r>
                <a:rPr lang="ko-KR" altLang="en-US" sz="1100" b="1" i="0" u="none" strike="noStrike" cap="none" dirty="0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재고비용 비례</a:t>
              </a:r>
              <a:r>
                <a:rPr lang="en-US" altLang="ko-KR" sz="1100" b="1" i="0" u="none" strike="noStrike" cap="none" dirty="0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</a:t>
              </a:r>
              <a:r>
                <a:rPr lang="en-US" altLang="ko-KR" sz="1100" b="1" u="sng" dirty="0">
                  <a:solidFill>
                    <a:srgbClr val="0000FF"/>
                  </a:solidFill>
                  <a:latin typeface="Malgun Gothic"/>
                  <a:ea typeface="Malgun Gothic"/>
                  <a:sym typeface="Wingdings" panose="05000000000000000000" pitchFamily="2" charset="2"/>
                </a:rPr>
                <a:t> </a:t>
              </a:r>
              <a:r>
                <a:rPr lang="ko-KR" altLang="en-US" sz="1100" b="1" u="sng" dirty="0">
                  <a:solidFill>
                    <a:srgbClr val="0000FF"/>
                  </a:solidFill>
                  <a:latin typeface="Malgun Gothic"/>
                  <a:ea typeface="Malgun Gothic"/>
                  <a:sym typeface="Wingdings" panose="05000000000000000000" pitchFamily="2" charset="2"/>
                </a:rPr>
                <a:t>재고비용 절감 필요</a:t>
              </a:r>
              <a:endParaRPr sz="1100" b="1" u="sng" dirty="0">
                <a:solidFill>
                  <a:srgbClr val="0000FF"/>
                </a:solidFill>
                <a:latin typeface="Malgun Gothic"/>
                <a:ea typeface="Malgun Gothic"/>
                <a:sym typeface="Malgun Gothic"/>
              </a:endParaRPr>
            </a:p>
          </p:txBody>
        </p:sp>
        <p:sp>
          <p:nvSpPr>
            <p:cNvPr id="38" name="Google Shape;132;p4">
              <a:extLst>
                <a:ext uri="{FF2B5EF4-FFF2-40B4-BE49-F238E27FC236}">
                  <a16:creationId xmlns:a16="http://schemas.microsoft.com/office/drawing/2014/main" id="{9F85EDF8-AE30-4F62-9934-38AAA5A8BD7C}"/>
                </a:ext>
              </a:extLst>
            </p:cNvPr>
            <p:cNvSpPr/>
            <p:nvPr/>
          </p:nvSpPr>
          <p:spPr>
            <a:xfrm>
              <a:off x="250824" y="4319946"/>
              <a:ext cx="5921629" cy="1920153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txBody>
            <a:bodyPr lIns="90000" bIns="46800" rtlCol="0" anchor="ctr"/>
            <a:lstStyle/>
            <a:p>
              <a:pPr algn="ctr" latinLnBrk="0"/>
              <a:endParaRPr sz="1300" b="1" kern="0">
                <a:solidFill>
                  <a:srgbClr val="FFFFFF"/>
                </a:solidFill>
                <a:latin typeface="+mn-ea"/>
                <a:sym typeface="Arial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1727FBE0-9020-4250-B321-AA5219AA58AF}"/>
              </a:ext>
            </a:extLst>
          </p:cNvPr>
          <p:cNvGrpSpPr/>
          <p:nvPr/>
        </p:nvGrpSpPr>
        <p:grpSpPr>
          <a:xfrm>
            <a:off x="274209" y="2946005"/>
            <a:ext cx="2242143" cy="1120659"/>
            <a:chOff x="724778" y="2618698"/>
            <a:chExt cx="2369332" cy="1231053"/>
          </a:xfrm>
        </p:grpSpPr>
        <p:graphicFrame>
          <p:nvGraphicFramePr>
            <p:cNvPr id="21" name="차트 20">
              <a:extLst>
                <a:ext uri="{FF2B5EF4-FFF2-40B4-BE49-F238E27FC236}">
                  <a16:creationId xmlns:a16="http://schemas.microsoft.com/office/drawing/2014/main" id="{AC90913A-EEE1-4D66-B6FD-04B9FF910B16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724778" y="2618698"/>
            <a:ext cx="2369332" cy="12310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6479DFA1-250E-445D-BCEB-44E37F0636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80758" y="2730726"/>
              <a:ext cx="1636989" cy="730599"/>
            </a:xfrm>
            <a:prstGeom prst="straightConnector1">
              <a:avLst/>
            </a:prstGeom>
            <a:ln>
              <a:solidFill>
                <a:srgbClr val="C00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760102B6-733C-49B5-B8CC-C9939AE52574}"/>
                </a:ext>
              </a:extLst>
            </p:cNvPr>
            <p:cNvSpPr/>
            <p:nvPr/>
          </p:nvSpPr>
          <p:spPr>
            <a:xfrm rot="19898131">
              <a:off x="1727820" y="2881310"/>
              <a:ext cx="434734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b="1" dirty="0">
                  <a:solidFill>
                    <a:srgbClr val="C00000"/>
                  </a:solidFill>
                  <a:latin typeface="+mn-ea"/>
                </a:rPr>
                <a:t>50</a:t>
              </a:r>
              <a:r>
                <a:rPr lang="ko-KR" altLang="en-US" sz="900" b="1" dirty="0">
                  <a:solidFill>
                    <a:srgbClr val="C00000"/>
                  </a:solidFill>
                  <a:latin typeface="+mn-ea"/>
                </a:rPr>
                <a:t>배</a:t>
              </a:r>
            </a:p>
          </p:txBody>
        </p:sp>
      </p:grp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ED2100D-B76F-4AC3-8EEB-837314F49893}"/>
              </a:ext>
            </a:extLst>
          </p:cNvPr>
          <p:cNvSpPr/>
          <p:nvPr/>
        </p:nvSpPr>
        <p:spPr>
          <a:xfrm>
            <a:off x="4363982" y="2605044"/>
            <a:ext cx="1656594" cy="2311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050" b="1" dirty="0">
                <a:solidFill>
                  <a:prstClr val="black"/>
                </a:solidFill>
                <a:latin typeface="+mn-ea"/>
              </a:rPr>
              <a:t>자사 유통채널 현황</a:t>
            </a:r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050" b="1" dirty="0">
              <a:latin typeface="+mn-ea"/>
            </a:endParaRPr>
          </a:p>
        </p:txBody>
      </p:sp>
      <p:sp>
        <p:nvSpPr>
          <p:cNvPr id="61" name="이등변 삼각형 60">
            <a:extLst>
              <a:ext uri="{FF2B5EF4-FFF2-40B4-BE49-F238E27FC236}">
                <a16:creationId xmlns:a16="http://schemas.microsoft.com/office/drawing/2014/main" id="{9B82AB89-2F42-431D-BD3C-DB5EEC5AF56C}"/>
              </a:ext>
            </a:extLst>
          </p:cNvPr>
          <p:cNvSpPr/>
          <p:nvPr/>
        </p:nvSpPr>
        <p:spPr>
          <a:xfrm rot="5400000">
            <a:off x="2520724" y="3304986"/>
            <a:ext cx="188497" cy="158557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0A30DB95-1B27-4285-BDF5-A364CE6B7A37}"/>
              </a:ext>
            </a:extLst>
          </p:cNvPr>
          <p:cNvGrpSpPr/>
          <p:nvPr/>
        </p:nvGrpSpPr>
        <p:grpSpPr>
          <a:xfrm>
            <a:off x="4104523" y="2951078"/>
            <a:ext cx="2061325" cy="1102519"/>
            <a:chOff x="3066341" y="2441823"/>
            <a:chExt cx="1688119" cy="898585"/>
          </a:xfrm>
        </p:grpSpPr>
        <p:graphicFrame>
          <p:nvGraphicFramePr>
            <p:cNvPr id="47" name="차트 46">
              <a:extLst>
                <a:ext uri="{FF2B5EF4-FFF2-40B4-BE49-F238E27FC236}">
                  <a16:creationId xmlns:a16="http://schemas.microsoft.com/office/drawing/2014/main" id="{94D16068-7FC1-4A11-978C-A9A0C34A2A9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878056873"/>
                </p:ext>
              </p:extLst>
            </p:nvPr>
          </p:nvGraphicFramePr>
          <p:xfrm>
            <a:off x="3066341" y="2441823"/>
            <a:ext cx="1688119" cy="8985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A8200DCA-6174-41F1-A11B-D1B4BEE58CA2}"/>
                </a:ext>
              </a:extLst>
            </p:cNvPr>
            <p:cNvCxnSpPr>
              <a:cxnSpLocks/>
            </p:cNvCxnSpPr>
            <p:nvPr/>
          </p:nvCxnSpPr>
          <p:spPr>
            <a:xfrm>
              <a:off x="3163419" y="3236095"/>
              <a:ext cx="1478708" cy="0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DE9200-DA48-4E0D-B747-C2CD04229892}"/>
              </a:ext>
            </a:extLst>
          </p:cNvPr>
          <p:cNvSpPr/>
          <p:nvPr/>
        </p:nvSpPr>
        <p:spPr>
          <a:xfrm>
            <a:off x="5334544" y="2746311"/>
            <a:ext cx="659570" cy="1961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/>
              <a:t>(</a:t>
            </a:r>
            <a:r>
              <a:rPr lang="ko-KR" altLang="en-US" sz="800" dirty="0"/>
              <a:t>단위</a:t>
            </a:r>
            <a:r>
              <a:rPr lang="en-US" altLang="ko-KR" sz="800" dirty="0"/>
              <a:t>:</a:t>
            </a:r>
            <a:r>
              <a:rPr lang="ko-KR" altLang="en-US" sz="800" dirty="0"/>
              <a:t>개</a:t>
            </a:r>
            <a:r>
              <a:rPr lang="en-US" altLang="ko-KR" sz="800" dirty="0"/>
              <a:t>)</a:t>
            </a:r>
            <a:endParaRPr lang="ko-KR" altLang="en-US" sz="800" dirty="0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ACAED49A-B053-4EE7-956C-D52964552C95}"/>
              </a:ext>
            </a:extLst>
          </p:cNvPr>
          <p:cNvGrpSpPr/>
          <p:nvPr/>
        </p:nvGrpSpPr>
        <p:grpSpPr>
          <a:xfrm>
            <a:off x="2687273" y="3246660"/>
            <a:ext cx="1258805" cy="763581"/>
            <a:chOff x="3066341" y="2682731"/>
            <a:chExt cx="1688119" cy="622341"/>
          </a:xfrm>
        </p:grpSpPr>
        <p:graphicFrame>
          <p:nvGraphicFramePr>
            <p:cNvPr id="63" name="차트 62">
              <a:extLst>
                <a:ext uri="{FF2B5EF4-FFF2-40B4-BE49-F238E27FC236}">
                  <a16:creationId xmlns:a16="http://schemas.microsoft.com/office/drawing/2014/main" id="{8E884398-EED0-4F47-9F4A-A1D689CE44AF}"/>
                </a:ext>
              </a:extLst>
            </p:cNvPr>
            <p:cNvGraphicFramePr/>
            <p:nvPr/>
          </p:nvGraphicFramePr>
          <p:xfrm>
            <a:off x="3066341" y="2682731"/>
            <a:ext cx="1688119" cy="62234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42BA18D3-5443-4347-9F94-C6E2A1114053}"/>
                </a:ext>
              </a:extLst>
            </p:cNvPr>
            <p:cNvCxnSpPr>
              <a:cxnSpLocks/>
            </p:cNvCxnSpPr>
            <p:nvPr/>
          </p:nvCxnSpPr>
          <p:spPr>
            <a:xfrm>
              <a:off x="3163419" y="3236095"/>
              <a:ext cx="1478708" cy="0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92D3A75D-9100-48EF-82CC-350E28111F87}"/>
              </a:ext>
            </a:extLst>
          </p:cNvPr>
          <p:cNvSpPr/>
          <p:nvPr/>
        </p:nvSpPr>
        <p:spPr>
          <a:xfrm>
            <a:off x="2447629" y="2605044"/>
            <a:ext cx="1656594" cy="2311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050" b="1" dirty="0">
                <a:solidFill>
                  <a:prstClr val="black"/>
                </a:solidFill>
                <a:latin typeface="+mn-ea"/>
              </a:rPr>
              <a:t>자사 마스크 판매량</a:t>
            </a:r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050" b="1" dirty="0">
              <a:latin typeface="+mn-ea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75B514D2-59CD-4CFD-B526-639E58A19727}"/>
              </a:ext>
            </a:extLst>
          </p:cNvPr>
          <p:cNvSpPr/>
          <p:nvPr/>
        </p:nvSpPr>
        <p:spPr>
          <a:xfrm>
            <a:off x="3334980" y="2746311"/>
            <a:ext cx="776438" cy="1961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/>
              <a:t>(</a:t>
            </a:r>
            <a:r>
              <a:rPr lang="ko-KR" altLang="en-US" sz="800" dirty="0"/>
              <a:t>단위</a:t>
            </a:r>
            <a:r>
              <a:rPr lang="en-US" altLang="ko-KR" sz="800" dirty="0"/>
              <a:t>:</a:t>
            </a:r>
            <a:r>
              <a:rPr lang="ko-KR" altLang="en-US" sz="800" dirty="0"/>
              <a:t>천개</a:t>
            </a:r>
            <a:r>
              <a:rPr lang="en-US" altLang="ko-KR" sz="800" dirty="0"/>
              <a:t>)</a:t>
            </a:r>
            <a:endParaRPr lang="ko-KR" altLang="en-US" sz="8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FC78472-C43E-4F00-8328-D477E6BB5D94}"/>
              </a:ext>
            </a:extLst>
          </p:cNvPr>
          <p:cNvCxnSpPr>
            <a:cxnSpLocks/>
          </p:cNvCxnSpPr>
          <p:nvPr/>
        </p:nvCxnSpPr>
        <p:spPr>
          <a:xfrm>
            <a:off x="4104523" y="2608458"/>
            <a:ext cx="0" cy="1549247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0CF985D-CEF8-40B4-AF26-C18BD151C86D}"/>
              </a:ext>
            </a:extLst>
          </p:cNvPr>
          <p:cNvSpPr/>
          <p:nvPr/>
        </p:nvSpPr>
        <p:spPr>
          <a:xfrm>
            <a:off x="262944" y="1732592"/>
            <a:ext cx="5934479" cy="3210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현상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CCBF37BE-C810-4F05-B8BB-3FFB3FC6E5D2}"/>
              </a:ext>
            </a:extLst>
          </p:cNvPr>
          <p:cNvSpPr/>
          <p:nvPr/>
        </p:nvSpPr>
        <p:spPr>
          <a:xfrm>
            <a:off x="6619040" y="1732592"/>
            <a:ext cx="2284791" cy="3210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개선 기회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20546BC4-455E-4205-B13F-53C3356BCFFE}"/>
              </a:ext>
            </a:extLst>
          </p:cNvPr>
          <p:cNvGrpSpPr/>
          <p:nvPr/>
        </p:nvGrpSpPr>
        <p:grpSpPr>
          <a:xfrm>
            <a:off x="3468125" y="4609592"/>
            <a:ext cx="2596665" cy="1283044"/>
            <a:chOff x="3066342" y="2368041"/>
            <a:chExt cx="1688119" cy="898585"/>
          </a:xfrm>
        </p:grpSpPr>
        <p:graphicFrame>
          <p:nvGraphicFramePr>
            <p:cNvPr id="60" name="차트 59">
              <a:extLst>
                <a:ext uri="{FF2B5EF4-FFF2-40B4-BE49-F238E27FC236}">
                  <a16:creationId xmlns:a16="http://schemas.microsoft.com/office/drawing/2014/main" id="{8BF396B5-3F95-4FD6-8FD9-6BF29BE5923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99453461"/>
                </p:ext>
              </p:extLst>
            </p:nvPr>
          </p:nvGraphicFramePr>
          <p:xfrm>
            <a:off x="3066342" y="2368041"/>
            <a:ext cx="1688119" cy="8985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C58B1A13-CA88-49A0-B24A-C215D3B6E041}"/>
                </a:ext>
              </a:extLst>
            </p:cNvPr>
            <p:cNvCxnSpPr>
              <a:cxnSpLocks/>
            </p:cNvCxnSpPr>
            <p:nvPr/>
          </p:nvCxnSpPr>
          <p:spPr>
            <a:xfrm>
              <a:off x="3163419" y="3236095"/>
              <a:ext cx="1478708" cy="0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CF393ACE-D4F8-4252-8BAE-DA2B019129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86193"/>
              </p:ext>
            </p:extLst>
          </p:nvPr>
        </p:nvGraphicFramePr>
        <p:xfrm>
          <a:off x="3616997" y="5846047"/>
          <a:ext cx="2274545" cy="22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4909">
                  <a:extLst>
                    <a:ext uri="{9D8B030D-6E8A-4147-A177-3AD203B41FA5}">
                      <a16:colId xmlns:a16="http://schemas.microsoft.com/office/drawing/2014/main" val="707713356"/>
                    </a:ext>
                  </a:extLst>
                </a:gridCol>
                <a:gridCol w="454909">
                  <a:extLst>
                    <a:ext uri="{9D8B030D-6E8A-4147-A177-3AD203B41FA5}">
                      <a16:colId xmlns:a16="http://schemas.microsoft.com/office/drawing/2014/main" val="16533720"/>
                    </a:ext>
                  </a:extLst>
                </a:gridCol>
                <a:gridCol w="454909">
                  <a:extLst>
                    <a:ext uri="{9D8B030D-6E8A-4147-A177-3AD203B41FA5}">
                      <a16:colId xmlns:a16="http://schemas.microsoft.com/office/drawing/2014/main" val="2682347057"/>
                    </a:ext>
                  </a:extLst>
                </a:gridCol>
                <a:gridCol w="454909">
                  <a:extLst>
                    <a:ext uri="{9D8B030D-6E8A-4147-A177-3AD203B41FA5}">
                      <a16:colId xmlns:a16="http://schemas.microsoft.com/office/drawing/2014/main" val="2286976023"/>
                    </a:ext>
                  </a:extLst>
                </a:gridCol>
                <a:gridCol w="454909">
                  <a:extLst>
                    <a:ext uri="{9D8B030D-6E8A-4147-A177-3AD203B41FA5}">
                      <a16:colId xmlns:a16="http://schemas.microsoft.com/office/drawing/2014/main" val="3554654141"/>
                    </a:ext>
                  </a:extLst>
                </a:gridCol>
              </a:tblGrid>
              <a:tr h="1399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달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달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</a:t>
                      </a:r>
                      <a:endParaRPr lang="en-US" altLang="ko-KR" sz="900" b="1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</a:t>
                      </a:r>
                      <a:endParaRPr lang="en-US" altLang="ko-KR" sz="900" b="1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087479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7872E215-1CDB-4D0B-813E-7FB8B1741DA5}"/>
              </a:ext>
            </a:extLst>
          </p:cNvPr>
          <p:cNvGrpSpPr/>
          <p:nvPr/>
        </p:nvGrpSpPr>
        <p:grpSpPr>
          <a:xfrm>
            <a:off x="428323" y="4757443"/>
            <a:ext cx="3064138" cy="1511188"/>
            <a:chOff x="3137384" y="4757443"/>
            <a:chExt cx="3064138" cy="1511188"/>
          </a:xfrm>
        </p:grpSpPr>
        <p:sp>
          <p:nvSpPr>
            <p:cNvPr id="50" name="이등변 삼각형 49">
              <a:extLst>
                <a:ext uri="{FF2B5EF4-FFF2-40B4-BE49-F238E27FC236}">
                  <a16:creationId xmlns:a16="http://schemas.microsoft.com/office/drawing/2014/main" id="{D59D8476-2F9C-489D-AA33-A4641BB172BC}"/>
                </a:ext>
              </a:extLst>
            </p:cNvPr>
            <p:cNvSpPr/>
            <p:nvPr/>
          </p:nvSpPr>
          <p:spPr>
            <a:xfrm rot="1152008">
              <a:off x="3819143" y="5593394"/>
              <a:ext cx="136219" cy="73174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이등변 삼각형 50">
              <a:extLst>
                <a:ext uri="{FF2B5EF4-FFF2-40B4-BE49-F238E27FC236}">
                  <a16:creationId xmlns:a16="http://schemas.microsoft.com/office/drawing/2014/main" id="{CE03F643-825E-4835-82EA-154FB5BCC704}"/>
                </a:ext>
              </a:extLst>
            </p:cNvPr>
            <p:cNvSpPr/>
            <p:nvPr/>
          </p:nvSpPr>
          <p:spPr>
            <a:xfrm rot="9042478">
              <a:off x="4444893" y="5618370"/>
              <a:ext cx="136219" cy="73174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이등변 삼각형 51">
              <a:extLst>
                <a:ext uri="{FF2B5EF4-FFF2-40B4-BE49-F238E27FC236}">
                  <a16:creationId xmlns:a16="http://schemas.microsoft.com/office/drawing/2014/main" id="{0A9FABE1-C834-492E-8DDB-04DF5A43F701}"/>
                </a:ext>
              </a:extLst>
            </p:cNvPr>
            <p:cNvSpPr/>
            <p:nvPr/>
          </p:nvSpPr>
          <p:spPr>
            <a:xfrm rot="4294521">
              <a:off x="5209276" y="5770991"/>
              <a:ext cx="108857" cy="91567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BC8F0BD8-D1F9-4F39-B3E0-02650A75401F}"/>
                </a:ext>
              </a:extLst>
            </p:cNvPr>
            <p:cNvGrpSpPr/>
            <p:nvPr/>
          </p:nvGrpSpPr>
          <p:grpSpPr>
            <a:xfrm>
              <a:off x="3137384" y="4757443"/>
              <a:ext cx="3064138" cy="1511188"/>
              <a:chOff x="3137384" y="4757443"/>
              <a:chExt cx="3064138" cy="1511188"/>
            </a:xfrm>
          </p:grpSpPr>
          <p:graphicFrame>
            <p:nvGraphicFramePr>
              <p:cNvPr id="48" name="차트 47">
                <a:extLst>
                  <a:ext uri="{FF2B5EF4-FFF2-40B4-BE49-F238E27FC236}">
                    <a16:creationId xmlns:a16="http://schemas.microsoft.com/office/drawing/2014/main" id="{0D615D73-0AFF-416F-B7D7-D990F519B88F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93895512"/>
                  </p:ext>
                </p:extLst>
              </p:nvPr>
            </p:nvGraphicFramePr>
            <p:xfrm>
              <a:off x="3137384" y="4925181"/>
              <a:ext cx="3064138" cy="134345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7"/>
              </a:graphicData>
            </a:graphic>
          </p:graphicFrame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4416F9BF-BA95-466F-AB9B-96A65059EBB1}"/>
                  </a:ext>
                </a:extLst>
              </p:cNvPr>
              <p:cNvSpPr/>
              <p:nvPr/>
            </p:nvSpPr>
            <p:spPr>
              <a:xfrm>
                <a:off x="3400685" y="5119374"/>
                <a:ext cx="2511495" cy="735131"/>
              </a:xfrm>
              <a:custGeom>
                <a:avLst/>
                <a:gdLst>
                  <a:gd name="connsiteX0" fmla="*/ 0 w 2204720"/>
                  <a:gd name="connsiteY0" fmla="*/ 420645 h 807548"/>
                  <a:gd name="connsiteX1" fmla="*/ 203200 w 2204720"/>
                  <a:gd name="connsiteY1" fmla="*/ 430805 h 807548"/>
                  <a:gd name="connsiteX2" fmla="*/ 396240 w 2204720"/>
                  <a:gd name="connsiteY2" fmla="*/ 613685 h 807548"/>
                  <a:gd name="connsiteX3" fmla="*/ 589280 w 2204720"/>
                  <a:gd name="connsiteY3" fmla="*/ 24405 h 807548"/>
                  <a:gd name="connsiteX4" fmla="*/ 792480 w 2204720"/>
                  <a:gd name="connsiteY4" fmla="*/ 166645 h 807548"/>
                  <a:gd name="connsiteX5" fmla="*/ 1005840 w 2204720"/>
                  <a:gd name="connsiteY5" fmla="*/ 664485 h 807548"/>
                  <a:gd name="connsiteX6" fmla="*/ 1219200 w 2204720"/>
                  <a:gd name="connsiteY6" fmla="*/ 735605 h 807548"/>
                  <a:gd name="connsiteX7" fmla="*/ 1422400 w 2204720"/>
                  <a:gd name="connsiteY7" fmla="*/ 806725 h 807548"/>
                  <a:gd name="connsiteX8" fmla="*/ 1574800 w 2204720"/>
                  <a:gd name="connsiteY8" fmla="*/ 776245 h 807548"/>
                  <a:gd name="connsiteX9" fmla="*/ 1808480 w 2204720"/>
                  <a:gd name="connsiteY9" fmla="*/ 725445 h 807548"/>
                  <a:gd name="connsiteX10" fmla="*/ 2001520 w 2204720"/>
                  <a:gd name="connsiteY10" fmla="*/ 562885 h 807548"/>
                  <a:gd name="connsiteX11" fmla="*/ 2204720 w 2204720"/>
                  <a:gd name="connsiteY11" fmla="*/ 644165 h 807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04720" h="807548">
                    <a:moveTo>
                      <a:pt x="0" y="420645"/>
                    </a:moveTo>
                    <a:cubicBezTo>
                      <a:pt x="68580" y="409638"/>
                      <a:pt x="137160" y="398632"/>
                      <a:pt x="203200" y="430805"/>
                    </a:cubicBezTo>
                    <a:cubicBezTo>
                      <a:pt x="269240" y="462978"/>
                      <a:pt x="331893" y="681418"/>
                      <a:pt x="396240" y="613685"/>
                    </a:cubicBezTo>
                    <a:cubicBezTo>
                      <a:pt x="460587" y="545952"/>
                      <a:pt x="523240" y="98912"/>
                      <a:pt x="589280" y="24405"/>
                    </a:cubicBezTo>
                    <a:cubicBezTo>
                      <a:pt x="655320" y="-50102"/>
                      <a:pt x="723053" y="59965"/>
                      <a:pt x="792480" y="166645"/>
                    </a:cubicBezTo>
                    <a:cubicBezTo>
                      <a:pt x="861907" y="273325"/>
                      <a:pt x="934720" y="569658"/>
                      <a:pt x="1005840" y="664485"/>
                    </a:cubicBezTo>
                    <a:cubicBezTo>
                      <a:pt x="1076960" y="759312"/>
                      <a:pt x="1219200" y="735605"/>
                      <a:pt x="1219200" y="735605"/>
                    </a:cubicBezTo>
                    <a:cubicBezTo>
                      <a:pt x="1288627" y="759312"/>
                      <a:pt x="1363133" y="799952"/>
                      <a:pt x="1422400" y="806725"/>
                    </a:cubicBezTo>
                    <a:cubicBezTo>
                      <a:pt x="1481667" y="813498"/>
                      <a:pt x="1574800" y="776245"/>
                      <a:pt x="1574800" y="776245"/>
                    </a:cubicBezTo>
                    <a:cubicBezTo>
                      <a:pt x="1639147" y="762698"/>
                      <a:pt x="1737360" y="761005"/>
                      <a:pt x="1808480" y="725445"/>
                    </a:cubicBezTo>
                    <a:cubicBezTo>
                      <a:pt x="1879600" y="689885"/>
                      <a:pt x="1935480" y="576432"/>
                      <a:pt x="2001520" y="562885"/>
                    </a:cubicBezTo>
                    <a:cubicBezTo>
                      <a:pt x="2067560" y="549338"/>
                      <a:pt x="2136140" y="596751"/>
                      <a:pt x="2204720" y="644165"/>
                    </a:cubicBezTo>
                  </a:path>
                </a:pathLst>
              </a:cu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0DBB503B-621C-475E-B416-31FCBB738106}"/>
                  </a:ext>
                </a:extLst>
              </p:cNvPr>
              <p:cNvSpPr/>
              <p:nvPr/>
            </p:nvSpPr>
            <p:spPr>
              <a:xfrm>
                <a:off x="3518434" y="4757443"/>
                <a:ext cx="2441694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1050" b="1" dirty="0">
                    <a:solidFill>
                      <a:prstClr val="black"/>
                    </a:solidFill>
                    <a:latin typeface="+mn-ea"/>
                  </a:rPr>
                  <a:t>[</a:t>
                </a:r>
                <a:r>
                  <a:rPr lang="ko-KR" altLang="en-US" sz="1050" b="1" dirty="0">
                    <a:solidFill>
                      <a:prstClr val="black"/>
                    </a:solidFill>
                    <a:latin typeface="+mn-ea"/>
                  </a:rPr>
                  <a:t>자사 월별 마스크 판매량 </a:t>
                </a:r>
                <a:r>
                  <a:rPr lang="en-US" altLang="ko-KR" sz="1050" dirty="0">
                    <a:solidFill>
                      <a:prstClr val="black"/>
                    </a:solidFill>
                    <a:latin typeface="+mn-ea"/>
                  </a:rPr>
                  <a:t>(</a:t>
                </a:r>
                <a:r>
                  <a:rPr lang="ko-KR" altLang="en-US" sz="1050" dirty="0">
                    <a:solidFill>
                      <a:prstClr val="black"/>
                    </a:solidFill>
                    <a:latin typeface="+mn-ea"/>
                  </a:rPr>
                  <a:t>계절요인</a:t>
                </a:r>
                <a:r>
                  <a:rPr lang="en-US" altLang="ko-KR" sz="1050" dirty="0">
                    <a:solidFill>
                      <a:prstClr val="black"/>
                    </a:solidFill>
                    <a:latin typeface="+mn-ea"/>
                  </a:rPr>
                  <a:t>)</a:t>
                </a:r>
                <a:r>
                  <a:rPr lang="en-US" altLang="ko-KR" sz="1050" b="1" dirty="0">
                    <a:solidFill>
                      <a:prstClr val="black"/>
                    </a:solidFill>
                    <a:latin typeface="+mn-ea"/>
                  </a:rPr>
                  <a:t>]</a:t>
                </a:r>
                <a:endParaRPr lang="ko-KR" altLang="en-US" sz="1050" b="1" dirty="0">
                  <a:latin typeface="+mn-ea"/>
                </a:endParaRPr>
              </a:p>
            </p:txBody>
          </p:sp>
        </p:grpSp>
      </p:grpSp>
      <p:sp>
        <p:nvSpPr>
          <p:cNvPr id="73" name="Google Shape;202;p18">
            <a:extLst>
              <a:ext uri="{FF2B5EF4-FFF2-40B4-BE49-F238E27FC236}">
                <a16:creationId xmlns:a16="http://schemas.microsoft.com/office/drawing/2014/main" id="{3A26E01A-1172-4875-A486-AA03872FD136}"/>
              </a:ext>
            </a:extLst>
          </p:cNvPr>
          <p:cNvSpPr/>
          <p:nvPr/>
        </p:nvSpPr>
        <p:spPr>
          <a:xfrm>
            <a:off x="3638620" y="4786093"/>
            <a:ext cx="2434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 b="1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[</a:t>
            </a:r>
            <a:r>
              <a:rPr lang="ko-KR" sz="1050" b="1" dirty="0">
                <a:latin typeface="Malgun Gothic"/>
                <a:ea typeface="Malgun Gothic"/>
                <a:cs typeface="Malgun Gothic"/>
                <a:sym typeface="Malgun Gothic"/>
              </a:rPr>
              <a:t>생산주기별 재고비용</a:t>
            </a:r>
            <a:r>
              <a:rPr lang="ko-KR" sz="1050" b="1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]</a:t>
            </a:r>
            <a:endParaRPr sz="105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2F220D7E-D021-41F4-A053-7CE690524F3C}"/>
              </a:ext>
            </a:extLst>
          </p:cNvPr>
          <p:cNvSpPr/>
          <p:nvPr/>
        </p:nvSpPr>
        <p:spPr>
          <a:xfrm>
            <a:off x="4977458" y="4964927"/>
            <a:ext cx="78418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/>
              <a:t>(</a:t>
            </a:r>
            <a:r>
              <a:rPr lang="ko-KR" altLang="en-US" sz="800" dirty="0"/>
              <a:t>단위</a:t>
            </a:r>
            <a:r>
              <a:rPr lang="en-US" altLang="ko-KR" sz="800" dirty="0"/>
              <a:t>:</a:t>
            </a:r>
            <a:r>
              <a:rPr lang="ko-KR" altLang="en-US" sz="800" dirty="0"/>
              <a:t>백만원</a:t>
            </a:r>
            <a:r>
              <a:rPr lang="en-US" altLang="ko-KR" sz="800" dirty="0"/>
              <a:t>)</a:t>
            </a:r>
            <a:endParaRPr lang="ko-KR" altLang="en-US" sz="800" dirty="0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F7A62339-27F3-4356-BD7D-0E8BEDEF41C0}"/>
              </a:ext>
            </a:extLst>
          </p:cNvPr>
          <p:cNvSpPr/>
          <p:nvPr/>
        </p:nvSpPr>
        <p:spPr>
          <a:xfrm>
            <a:off x="4112254" y="5146766"/>
            <a:ext cx="377700" cy="9278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vert="horz" wrap="none" lIns="36000" rIns="36000" anchor="ctr">
            <a:noAutofit/>
          </a:bodyPr>
          <a:lstStyle/>
          <a:p>
            <a:pPr algn="ctr"/>
            <a:endParaRPr lang="ko-KR" altLang="en-US" sz="700" b="1" u="sng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560FCD3-60C9-4052-B796-F3FEFCC0E9FB}"/>
              </a:ext>
            </a:extLst>
          </p:cNvPr>
          <p:cNvSpPr/>
          <p:nvPr/>
        </p:nvSpPr>
        <p:spPr>
          <a:xfrm>
            <a:off x="4112254" y="6034374"/>
            <a:ext cx="377700" cy="170889"/>
          </a:xfrm>
          <a:prstGeom prst="rect">
            <a:avLst/>
          </a:prstGeom>
          <a:solidFill>
            <a:srgbClr val="C00000"/>
          </a:solidFill>
          <a:ln w="28575">
            <a:solidFill>
              <a:srgbClr val="C00000"/>
            </a:solidFill>
          </a:ln>
        </p:spPr>
        <p:txBody>
          <a:bodyPr vert="horz" wrap="none" lIns="36000" rIns="36000" anchor="ctr">
            <a:noAutofit/>
          </a:bodyPr>
          <a:lstStyle/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+mn-ea"/>
              </a:rPr>
              <a:t>자사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75DD6DF5-4397-459B-93D2-1169FCAA8828}"/>
              </a:ext>
            </a:extLst>
          </p:cNvPr>
          <p:cNvSpPr/>
          <p:nvPr/>
        </p:nvSpPr>
        <p:spPr>
          <a:xfrm>
            <a:off x="285076" y="2162595"/>
            <a:ext cx="216370" cy="33583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F20D7C2-788B-4CF9-825A-920294AFE126}"/>
              </a:ext>
            </a:extLst>
          </p:cNvPr>
          <p:cNvSpPr/>
          <p:nvPr/>
        </p:nvSpPr>
        <p:spPr>
          <a:xfrm>
            <a:off x="285076" y="4346178"/>
            <a:ext cx="216370" cy="33583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0168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"/>
          <p:cNvSpPr txBox="1"/>
          <p:nvPr/>
        </p:nvSpPr>
        <p:spPr>
          <a:xfrm>
            <a:off x="200728" y="115575"/>
            <a:ext cx="3821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2.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현상 및 개선기회</a:t>
            </a:r>
          </a:p>
        </p:txBody>
      </p:sp>
      <p:graphicFrame>
        <p:nvGraphicFramePr>
          <p:cNvPr id="209" name="Google Shape;209;p19"/>
          <p:cNvGraphicFramePr/>
          <p:nvPr>
            <p:extLst>
              <p:ext uri="{D42A27DB-BD31-4B8C-83A1-F6EECF244321}">
                <p14:modId xmlns:p14="http://schemas.microsoft.com/office/powerpoint/2010/main" val="95282231"/>
              </p:ext>
            </p:extLst>
          </p:nvPr>
        </p:nvGraphicFramePr>
        <p:xfrm>
          <a:off x="262423" y="4852222"/>
          <a:ext cx="8630700" cy="138506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75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5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5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5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5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5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31524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lt1"/>
                          </a:solidFill>
                        </a:rPr>
                        <a:t>측정지표</a:t>
                      </a:r>
                      <a:endParaRPr sz="1400" b="1" i="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88A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rgbClr val="0000FF"/>
                          </a:solidFill>
                        </a:rPr>
                        <a:t>가중치</a:t>
                      </a:r>
                      <a:endParaRPr sz="1400" b="1" i="0" u="none" strike="noStrike" cap="none" dirty="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rgbClr val="0000FF"/>
                          </a:solidFill>
                        </a:rPr>
                        <a:t>현수준</a:t>
                      </a:r>
                      <a:endParaRPr sz="1400" b="1" i="0" u="none" strike="noStrike" cap="none" dirty="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400" b="1" i="0" u="none" strike="noStrike" cap="none">
                          <a:solidFill>
                            <a:schemeClr val="lt1"/>
                          </a:solidFill>
                        </a:rPr>
                        <a:t>목표수준</a:t>
                      </a:r>
                      <a:endParaRPr sz="1400" b="1" i="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88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402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400" b="1" i="0" u="none" strike="noStrike" cap="none"/>
                        <a:t>'19년</a:t>
                      </a:r>
                      <a:endParaRPr sz="1400" b="1" i="0" u="none" strike="noStrike" cap="none"/>
                    </a:p>
                  </a:txBody>
                  <a:tcPr marL="91425" marR="9142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B3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400" b="1" i="0" u="none" strike="noStrike" cap="none"/>
                        <a:t>'20년</a:t>
                      </a:r>
                      <a:endParaRPr sz="1400" b="1" i="0" u="none" strike="noStrike" cap="none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B3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400" b="1" i="0" u="none" strike="noStrike" cap="none"/>
                        <a:t>'21년</a:t>
                      </a:r>
                      <a:endParaRPr sz="1400" b="1" i="0" u="none" strike="noStrike" cap="none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B3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339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 u="none" strike="noStrike" cap="none" dirty="0"/>
                        <a:t>경인 외 </a:t>
                      </a:r>
                      <a:r>
                        <a:rPr lang="ko-KR" sz="1200" dirty="0"/>
                        <a:t>진출 지역</a:t>
                      </a:r>
                      <a:r>
                        <a:rPr lang="ko-KR" sz="1200" u="none" strike="noStrike" cap="none" dirty="0"/>
                        <a:t> (</a:t>
                      </a:r>
                      <a:r>
                        <a:rPr lang="ko-KR" sz="1200" dirty="0"/>
                        <a:t>광역지역</a:t>
                      </a:r>
                      <a:r>
                        <a:rPr lang="ko-KR" sz="1200" u="none" strike="noStrike" cap="none" dirty="0"/>
                        <a:t> 수) 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200" b="1">
                          <a:solidFill>
                            <a:srgbClr val="0000FF"/>
                          </a:solidFill>
                        </a:rPr>
                        <a:t>40</a:t>
                      </a:r>
                      <a:r>
                        <a:rPr lang="ko-KR" sz="1200" b="1" u="none" strike="noStrike" cap="none">
                          <a:solidFill>
                            <a:srgbClr val="0000FF"/>
                          </a:solidFill>
                        </a:rPr>
                        <a:t>%</a:t>
                      </a:r>
                      <a:endParaRPr sz="1200" b="1" u="none" strike="noStrike" cap="none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altLang="ko-KR" sz="1200" b="1" u="none" strike="noStrike" cap="none" dirty="0">
                          <a:solidFill>
                            <a:srgbClr val="0000FF"/>
                          </a:solidFill>
                        </a:rPr>
                        <a:t>-</a:t>
                      </a:r>
                      <a:endParaRPr sz="1200" b="1" u="none" strike="noStrike" cap="none" dirty="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altLang="ko-KR" sz="1200" u="none" strike="noStrike" cap="none" dirty="0"/>
                        <a:t>1</a:t>
                      </a:r>
                      <a:r>
                        <a:rPr lang="ko-KR" sz="1200" u="none" strike="noStrike" cap="none" dirty="0"/>
                        <a:t>개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altLang="ko-KR" sz="1200" u="none" strike="noStrike" cap="none" dirty="0"/>
                        <a:t>3</a:t>
                      </a:r>
                      <a:r>
                        <a:rPr lang="ko-KR" sz="1200" u="none" strike="noStrike" cap="none" dirty="0"/>
                        <a:t>개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altLang="ko-KR" sz="1200" u="none" strike="noStrike" cap="none" dirty="0"/>
                        <a:t>5</a:t>
                      </a:r>
                      <a:r>
                        <a:rPr lang="ko-KR" sz="1200" u="none" strike="noStrike" cap="none" dirty="0"/>
                        <a:t>개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339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u="none" strike="noStrike" cap="none" dirty="0"/>
                        <a:t>매출액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200" b="1" dirty="0">
                          <a:solidFill>
                            <a:srgbClr val="0000FF"/>
                          </a:solidFill>
                        </a:rPr>
                        <a:t>3</a:t>
                      </a:r>
                      <a:r>
                        <a:rPr lang="ko-KR" sz="1200" b="1" u="none" strike="noStrike" cap="none" dirty="0">
                          <a:solidFill>
                            <a:srgbClr val="0000FF"/>
                          </a:solidFill>
                        </a:rPr>
                        <a:t>0%</a:t>
                      </a:r>
                      <a:endParaRPr sz="1200" b="1" u="none" strike="noStrike" cap="none" dirty="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altLang="ko-KR" sz="1200" b="1" u="none" strike="noStrike" cap="none" dirty="0">
                          <a:solidFill>
                            <a:srgbClr val="0000FF"/>
                          </a:solidFill>
                        </a:rPr>
                        <a:t>36</a:t>
                      </a:r>
                      <a:r>
                        <a:rPr lang="ko-KR" altLang="en-US" sz="1200" b="1" u="none" strike="noStrike" cap="none" dirty="0">
                          <a:solidFill>
                            <a:srgbClr val="0000FF"/>
                          </a:solidFill>
                        </a:rPr>
                        <a:t>억</a:t>
                      </a:r>
                      <a:endParaRPr sz="1200" b="1" u="none" strike="noStrike" cap="none" dirty="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altLang="ko-KR" sz="1200" u="none" strike="noStrike" cap="none" dirty="0"/>
                        <a:t>40</a:t>
                      </a:r>
                      <a:r>
                        <a:rPr lang="ko-KR" altLang="en-US" sz="1200" u="none" strike="noStrike" cap="none" dirty="0"/>
                        <a:t>억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altLang="ko-KR" sz="1200" u="none" strike="noStrike" cap="none" dirty="0"/>
                        <a:t>45</a:t>
                      </a:r>
                      <a:r>
                        <a:rPr lang="ko-KR" altLang="en-US" sz="1200" u="none" strike="noStrike" cap="none" dirty="0"/>
                        <a:t>억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altLang="ko-KR" sz="1200" u="none" strike="noStrike" cap="none" dirty="0"/>
                        <a:t>50</a:t>
                      </a:r>
                      <a:r>
                        <a:rPr lang="ko-KR" altLang="en-US" sz="1200" u="none" strike="noStrike" cap="none" dirty="0"/>
                        <a:t>억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339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</a:rPr>
                        <a:t>연간 재고 비용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dirty="0">
                          <a:solidFill>
                            <a:srgbClr val="0000FF"/>
                          </a:solidFill>
                        </a:rPr>
                        <a:t>30%</a:t>
                      </a:r>
                      <a:endParaRPr sz="1200" b="1" u="none" strike="noStrike" cap="none" dirty="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1" dirty="0">
                          <a:solidFill>
                            <a:srgbClr val="0000FF"/>
                          </a:solidFill>
                        </a:rPr>
                        <a:t>14</a:t>
                      </a:r>
                      <a:r>
                        <a:rPr lang="ko-KR" altLang="en-US" sz="1200" b="1" dirty="0">
                          <a:solidFill>
                            <a:srgbClr val="0000FF"/>
                          </a:solidFill>
                        </a:rPr>
                        <a:t>억</a:t>
                      </a:r>
                      <a:endParaRPr sz="1200" b="1" u="none" strike="noStrike" cap="none" dirty="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u="none" strike="noStrike" cap="none" dirty="0"/>
                        <a:t>4</a:t>
                      </a:r>
                      <a:r>
                        <a:rPr lang="ko-KR" altLang="en-US" sz="1200" u="none" strike="noStrike" cap="none" dirty="0"/>
                        <a:t>억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dirty="0"/>
                        <a:t>3.5</a:t>
                      </a:r>
                      <a:r>
                        <a:rPr lang="ko-KR" altLang="en-US" sz="1200" dirty="0"/>
                        <a:t>억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u="none" strike="noStrike" cap="none" dirty="0"/>
                        <a:t>3</a:t>
                      </a:r>
                      <a:r>
                        <a:rPr lang="ko-KR" altLang="en-US" sz="1200" u="none" strike="noStrike" cap="none" dirty="0"/>
                        <a:t>억</a:t>
                      </a:r>
                      <a:endParaRPr sz="1200" u="none" strike="noStrike" cap="none" dirty="0"/>
                    </a:p>
                  </a:txBody>
                  <a:tcPr marL="91425" marR="91425" marT="0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2F670CC-E030-4181-A5FC-03412E541819}"/>
              </a:ext>
            </a:extLst>
          </p:cNvPr>
          <p:cNvSpPr txBox="1"/>
          <p:nvPr/>
        </p:nvSpPr>
        <p:spPr>
          <a:xfrm>
            <a:off x="262424" y="716861"/>
            <a:ext cx="8774072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200" b="1" spc="-100">
                <a:latin typeface="+mn-ea"/>
              </a:defRPr>
            </a:lvl1pPr>
          </a:lstStyle>
          <a:p>
            <a:r>
              <a:rPr lang="ko-KR" altLang="en-US" sz="1600" dirty="0"/>
              <a:t>연령별 상이한 마스크 </a:t>
            </a:r>
            <a:r>
              <a:rPr lang="ko-KR" altLang="en-US" sz="1600" dirty="0" err="1"/>
              <a:t>착용률</a:t>
            </a:r>
            <a:r>
              <a:rPr lang="ko-KR" altLang="en-US" sz="1600" dirty="0"/>
              <a:t> 보완을 위해</a:t>
            </a:r>
            <a:r>
              <a:rPr lang="en-US" altLang="ko-KR" sz="1600" dirty="0"/>
              <a:t> </a:t>
            </a:r>
            <a:r>
              <a:rPr lang="ko-KR" altLang="en-US" sz="1600" dirty="0"/>
              <a:t>특성 파악을 통한 마케팅 전략 수립으로 신규 고객 발굴</a:t>
            </a:r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2FED0EEF-E2FE-44A9-950C-2F6DC048259C}"/>
              </a:ext>
            </a:extLst>
          </p:cNvPr>
          <p:cNvSpPr/>
          <p:nvPr/>
        </p:nvSpPr>
        <p:spPr>
          <a:xfrm rot="5400000">
            <a:off x="6295697" y="2288614"/>
            <a:ext cx="207066" cy="139190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Google Shape;129;p4">
            <a:extLst>
              <a:ext uri="{FF2B5EF4-FFF2-40B4-BE49-F238E27FC236}">
                <a16:creationId xmlns:a16="http://schemas.microsoft.com/office/drawing/2014/main" id="{C7EA2479-9E42-4DCE-8814-F5131B4AAFF2}"/>
              </a:ext>
            </a:extLst>
          </p:cNvPr>
          <p:cNvSpPr/>
          <p:nvPr/>
        </p:nvSpPr>
        <p:spPr>
          <a:xfrm>
            <a:off x="254921" y="1629432"/>
            <a:ext cx="5942503" cy="2043577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lIns="90000" bIns="46800" rtlCol="0" anchor="ctr"/>
          <a:lstStyle/>
          <a:p>
            <a:pPr algn="ctr" latinLnBrk="0"/>
            <a:endParaRPr sz="1300" b="1" kern="0">
              <a:solidFill>
                <a:srgbClr val="FFFFFF"/>
              </a:solidFill>
              <a:latin typeface="+mn-ea"/>
              <a:sym typeface="Arial"/>
            </a:endParaRPr>
          </a:p>
        </p:txBody>
      </p:sp>
      <p:sp>
        <p:nvSpPr>
          <p:cNvPr id="17" name="Google Shape;134;p4">
            <a:extLst>
              <a:ext uri="{FF2B5EF4-FFF2-40B4-BE49-F238E27FC236}">
                <a16:creationId xmlns:a16="http://schemas.microsoft.com/office/drawing/2014/main" id="{3DC71902-E1F1-4809-9D4C-ADD88D9ACDCD}"/>
              </a:ext>
            </a:extLst>
          </p:cNvPr>
          <p:cNvSpPr/>
          <p:nvPr/>
        </p:nvSpPr>
        <p:spPr>
          <a:xfrm>
            <a:off x="305980" y="1686653"/>
            <a:ext cx="2825115" cy="38961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100" b="1" dirty="0">
                <a:solidFill>
                  <a:srgbClr val="000000"/>
                </a:solidFill>
                <a:latin typeface="Malgun Gothic"/>
                <a:ea typeface="Malgun Gothic"/>
                <a:sym typeface="Malgun Gothic"/>
              </a:rPr>
              <a:t>연령대별 마스크 </a:t>
            </a:r>
            <a:r>
              <a:rPr lang="ko-KR" altLang="en-US" sz="1100" b="1" dirty="0" err="1">
                <a:solidFill>
                  <a:srgbClr val="000000"/>
                </a:solidFill>
                <a:latin typeface="Malgun Gothic"/>
                <a:ea typeface="Malgun Gothic"/>
                <a:sym typeface="Malgun Gothic"/>
              </a:rPr>
              <a:t>착용률</a:t>
            </a:r>
            <a:r>
              <a:rPr lang="ko-KR" altLang="en-US" sz="1100" b="1" dirty="0">
                <a:solidFill>
                  <a:srgbClr val="000000"/>
                </a:solidFill>
                <a:latin typeface="Malgun Gothic"/>
                <a:ea typeface="Malgun Gothic"/>
                <a:sym typeface="Malgun Gothic"/>
              </a:rPr>
              <a:t> 상이</a:t>
            </a:r>
            <a:endParaRPr lang="en-US" altLang="ko-KR" sz="1100" b="1" dirty="0">
              <a:solidFill>
                <a:srgbClr val="000000"/>
              </a:solidFill>
              <a:latin typeface="Malgun Gothic"/>
              <a:ea typeface="Malgun Gothic"/>
              <a:sym typeface="Malgun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100" b="1" u="sng" dirty="0">
                <a:solidFill>
                  <a:srgbClr val="0000FF"/>
                </a:solidFill>
                <a:latin typeface="Malgun Gothic"/>
                <a:ea typeface="Malgun Gothic"/>
                <a:sym typeface="Wingdings" panose="05000000000000000000" pitchFamily="2" charset="2"/>
              </a:rPr>
              <a:t></a:t>
            </a:r>
            <a:r>
              <a:rPr lang="en-US" altLang="ko-KR" sz="1100" b="1" u="sng" dirty="0">
                <a:solidFill>
                  <a:srgbClr val="0000FF"/>
                </a:solidFill>
                <a:latin typeface="Malgun Gothic"/>
                <a:ea typeface="Malgun Gothic"/>
                <a:sym typeface="Malgun Gothic"/>
              </a:rPr>
              <a:t> </a:t>
            </a:r>
            <a:r>
              <a:rPr lang="ko-KR" altLang="en-US" sz="1100" b="1" u="sng" dirty="0">
                <a:solidFill>
                  <a:srgbClr val="0000FF"/>
                </a:solidFill>
                <a:latin typeface="Malgun Gothic"/>
                <a:ea typeface="Malgun Gothic"/>
                <a:sym typeface="Malgun Gothic"/>
              </a:rPr>
              <a:t>연령별 특화된 전략 수립 </a:t>
            </a:r>
            <a:endParaRPr lang="en-US" altLang="ko-KR" sz="1100" b="1" u="sng" dirty="0">
              <a:solidFill>
                <a:srgbClr val="0000FF"/>
              </a:solidFill>
              <a:latin typeface="Malgun Gothic"/>
              <a:ea typeface="Malgun Gothic"/>
              <a:sym typeface="Malgun Gothic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8E9A3A-248A-4D33-88F4-6B24E4D6AFDF}"/>
              </a:ext>
            </a:extLst>
          </p:cNvPr>
          <p:cNvSpPr/>
          <p:nvPr/>
        </p:nvSpPr>
        <p:spPr>
          <a:xfrm>
            <a:off x="5381796" y="3644655"/>
            <a:ext cx="896399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ts val="800"/>
              </a:lnSpc>
            </a:pPr>
            <a:r>
              <a:rPr lang="ko-KR" altLang="en-US" sz="700" dirty="0">
                <a:latin typeface="+mn-ea"/>
              </a:rPr>
              <a:t>출처 </a:t>
            </a:r>
            <a:r>
              <a:rPr lang="en-US" altLang="ko-KR" sz="700" dirty="0">
                <a:latin typeface="+mn-ea"/>
              </a:rPr>
              <a:t>: </a:t>
            </a:r>
            <a:r>
              <a:rPr lang="ko-KR" altLang="en-US" sz="700" dirty="0">
                <a:latin typeface="+mn-ea"/>
              </a:rPr>
              <a:t>메조미디어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681716F-D222-41FC-A7C6-51FF955FC279}"/>
              </a:ext>
            </a:extLst>
          </p:cNvPr>
          <p:cNvSpPr/>
          <p:nvPr/>
        </p:nvSpPr>
        <p:spPr>
          <a:xfrm>
            <a:off x="5634497" y="2202338"/>
            <a:ext cx="5629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/>
              <a:t>(</a:t>
            </a:r>
            <a:r>
              <a:rPr lang="ko-KR" altLang="en-US" sz="800" dirty="0"/>
              <a:t>단위</a:t>
            </a:r>
            <a:r>
              <a:rPr lang="en-US" altLang="ko-KR" sz="800" dirty="0"/>
              <a:t>:%)</a:t>
            </a:r>
            <a:endParaRPr lang="ko-KR" altLang="en-US" sz="800" dirty="0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593C435-5179-4583-8805-82DADB5B258E}"/>
              </a:ext>
            </a:extLst>
          </p:cNvPr>
          <p:cNvCxnSpPr>
            <a:cxnSpLocks/>
          </p:cNvCxnSpPr>
          <p:nvPr/>
        </p:nvCxnSpPr>
        <p:spPr>
          <a:xfrm>
            <a:off x="3236116" y="2078407"/>
            <a:ext cx="0" cy="1549247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8DDAB9B-97F8-41E4-AD62-51C97033F1DE}"/>
              </a:ext>
            </a:extLst>
          </p:cNvPr>
          <p:cNvSpPr/>
          <p:nvPr/>
        </p:nvSpPr>
        <p:spPr>
          <a:xfrm>
            <a:off x="262944" y="1229168"/>
            <a:ext cx="5934479" cy="3210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현상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4F40BBC-E414-49B7-85D0-1ACA4632EE4C}"/>
              </a:ext>
            </a:extLst>
          </p:cNvPr>
          <p:cNvSpPr/>
          <p:nvPr/>
        </p:nvSpPr>
        <p:spPr>
          <a:xfrm>
            <a:off x="6619040" y="1229168"/>
            <a:ext cx="2284791" cy="3210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개선 기회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84417C5-4F2E-42F4-8ED9-12E6EE37B0A9}"/>
              </a:ext>
            </a:extLst>
          </p:cNvPr>
          <p:cNvSpPr/>
          <p:nvPr/>
        </p:nvSpPr>
        <p:spPr>
          <a:xfrm>
            <a:off x="6925216" y="1629432"/>
            <a:ext cx="1967960" cy="20421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rgbClr val="002060"/>
            </a:solidFill>
            <a:prstDash val="solid"/>
          </a:ln>
          <a:effectLst/>
        </p:spPr>
        <p:txBody>
          <a:bodyPr lIns="36000" rIns="36000" bIns="46800" rtlCol="0" anchor="ctr"/>
          <a:lstStyle/>
          <a:p>
            <a:pPr algn="ctr" latinLnBrk="0"/>
            <a:r>
              <a:rPr lang="ko-KR" altLang="en-US" sz="1400" b="1" kern="0" dirty="0">
                <a:latin typeface="+mn-ea"/>
              </a:rPr>
              <a:t>신규 고객 발굴</a:t>
            </a:r>
            <a:endParaRPr lang="en-US" altLang="ko-KR" sz="1400" b="1" kern="0" dirty="0">
              <a:latin typeface="+mn-ea"/>
            </a:endParaRPr>
          </a:p>
          <a:p>
            <a:pPr algn="ctr" latinLnBrk="0"/>
            <a:endParaRPr lang="en-US" altLang="ko-KR" sz="1400" b="1" kern="0" dirty="0">
              <a:solidFill>
                <a:srgbClr val="0000FF"/>
              </a:solidFill>
              <a:latin typeface="+mn-ea"/>
            </a:endParaRPr>
          </a:p>
          <a:p>
            <a:pPr algn="ctr" latinLnBrk="0"/>
            <a:r>
              <a:rPr lang="ko-KR" altLang="en-US" sz="1400" b="1" kern="0" dirty="0">
                <a:solidFill>
                  <a:srgbClr val="0000FF"/>
                </a:solidFill>
                <a:latin typeface="+mn-ea"/>
              </a:rPr>
              <a:t>↓</a:t>
            </a:r>
            <a:endParaRPr lang="en-US" altLang="ko-KR" sz="1400" b="1" kern="0" dirty="0">
              <a:solidFill>
                <a:srgbClr val="0000FF"/>
              </a:solidFill>
              <a:latin typeface="+mn-ea"/>
            </a:endParaRPr>
          </a:p>
          <a:p>
            <a:pPr algn="ctr" latinLnBrk="0"/>
            <a:r>
              <a:rPr lang="ko-KR" altLang="en-US" sz="1400" b="1" kern="0" dirty="0">
                <a:solidFill>
                  <a:srgbClr val="0000FF"/>
                </a:solidFill>
                <a:latin typeface="+mn-ea"/>
              </a:rPr>
              <a:t> </a:t>
            </a:r>
            <a:endParaRPr lang="en-US" altLang="ko-KR" sz="1400" b="1" kern="0" dirty="0">
              <a:solidFill>
                <a:srgbClr val="0000FF"/>
              </a:solidFill>
              <a:latin typeface="+mn-ea"/>
            </a:endParaRPr>
          </a:p>
          <a:p>
            <a:pPr algn="ctr" latinLnBrk="0"/>
            <a:r>
              <a:rPr lang="ko-KR" altLang="en-US" sz="14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연령대별</a:t>
            </a:r>
            <a:br>
              <a:rPr lang="en-US" altLang="ko-KR" sz="14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</a:br>
            <a:r>
              <a:rPr lang="ko-KR" altLang="en-US" sz="1400" b="1" kern="0" dirty="0">
                <a:solidFill>
                  <a:srgbClr val="0000FF"/>
                </a:solidFill>
                <a:latin typeface="+mn-ea"/>
                <a:sym typeface="Wingdings" panose="05000000000000000000" pitchFamily="2" charset="2"/>
              </a:rPr>
              <a:t>타겟 마케팅</a:t>
            </a:r>
            <a:endParaRPr lang="en-US" altLang="ko-KR" sz="1400" b="1" kern="0" dirty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F277395-018C-4775-9EDC-01F560444AAE}"/>
              </a:ext>
            </a:extLst>
          </p:cNvPr>
          <p:cNvSpPr/>
          <p:nvPr/>
        </p:nvSpPr>
        <p:spPr>
          <a:xfrm>
            <a:off x="6619040" y="1629432"/>
            <a:ext cx="306080" cy="2042921"/>
          </a:xfrm>
          <a:prstGeom prst="rect">
            <a:avLst/>
          </a:prstGeom>
          <a:solidFill>
            <a:srgbClr val="00206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마케팅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pPr algn="ctr"/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측면</a:t>
            </a:r>
          </a:p>
        </p:txBody>
      </p:sp>
      <p:sp>
        <p:nvSpPr>
          <p:cNvPr id="39" name="Google Shape;134;p4">
            <a:extLst>
              <a:ext uri="{FF2B5EF4-FFF2-40B4-BE49-F238E27FC236}">
                <a16:creationId xmlns:a16="http://schemas.microsoft.com/office/drawing/2014/main" id="{9C0EB2F7-FEDC-4426-A8C2-4934F6FEB19A}"/>
              </a:ext>
            </a:extLst>
          </p:cNvPr>
          <p:cNvSpPr/>
          <p:nvPr/>
        </p:nvSpPr>
        <p:spPr>
          <a:xfrm>
            <a:off x="3331033" y="1686696"/>
            <a:ext cx="2825115" cy="38961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100" b="1" dirty="0">
                <a:solidFill>
                  <a:srgbClr val="000000"/>
                </a:solidFill>
                <a:latin typeface="Malgun Gothic"/>
                <a:ea typeface="Malgun Gothic"/>
                <a:sym typeface="Malgun Gothic"/>
              </a:rPr>
              <a:t>연령별 매체 정보 획득 경로 상이</a:t>
            </a:r>
            <a:endParaRPr lang="en-US" altLang="ko-KR" sz="1100" b="1" dirty="0">
              <a:solidFill>
                <a:srgbClr val="000000"/>
              </a:solidFill>
              <a:latin typeface="Malgun Gothic"/>
              <a:ea typeface="Malgun Gothic"/>
              <a:sym typeface="Malgun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100" b="1" u="sng" dirty="0">
                <a:solidFill>
                  <a:srgbClr val="0000FF"/>
                </a:solidFill>
                <a:latin typeface="Malgun Gothic"/>
                <a:ea typeface="Malgun Gothic"/>
                <a:sym typeface="Wingdings" panose="05000000000000000000" pitchFamily="2" charset="2"/>
              </a:rPr>
              <a:t> </a:t>
            </a:r>
            <a:r>
              <a:rPr lang="ko-KR" altLang="en-US" sz="1100" b="1" u="sng" dirty="0" err="1">
                <a:solidFill>
                  <a:srgbClr val="0000FF"/>
                </a:solidFill>
                <a:latin typeface="Malgun Gothic"/>
                <a:ea typeface="Malgun Gothic"/>
                <a:sym typeface="Wingdings" panose="05000000000000000000" pitchFamily="2" charset="2"/>
              </a:rPr>
              <a:t>맞춤화된</a:t>
            </a:r>
            <a:r>
              <a:rPr lang="ko-KR" altLang="en-US" sz="1100" b="1" u="sng" dirty="0">
                <a:solidFill>
                  <a:srgbClr val="0000FF"/>
                </a:solidFill>
                <a:latin typeface="Malgun Gothic"/>
                <a:ea typeface="Malgun Gothic"/>
                <a:sym typeface="Wingdings" panose="05000000000000000000" pitchFamily="2" charset="2"/>
              </a:rPr>
              <a:t> 미디어 공략</a:t>
            </a:r>
            <a:endParaRPr lang="ko-KR" altLang="en-US" sz="1100" b="1" u="sng" dirty="0">
              <a:solidFill>
                <a:srgbClr val="0000FF"/>
              </a:solidFill>
              <a:latin typeface="Malgun Gothic"/>
              <a:ea typeface="Malgun Gothic"/>
              <a:sym typeface="Arial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473FD528-F46D-44D4-9B4A-B83DAC9016EF}"/>
              </a:ext>
            </a:extLst>
          </p:cNvPr>
          <p:cNvSpPr/>
          <p:nvPr/>
        </p:nvSpPr>
        <p:spPr>
          <a:xfrm>
            <a:off x="2060875" y="3644655"/>
            <a:ext cx="1255473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ts val="800"/>
              </a:lnSpc>
            </a:pPr>
            <a:r>
              <a:rPr lang="ko-KR" altLang="en-US" sz="700" dirty="0">
                <a:latin typeface="+mn-ea"/>
              </a:rPr>
              <a:t>출처 </a:t>
            </a:r>
            <a:r>
              <a:rPr lang="en-US" altLang="ko-KR" sz="700" dirty="0">
                <a:latin typeface="+mn-ea"/>
              </a:rPr>
              <a:t>: </a:t>
            </a:r>
            <a:r>
              <a:rPr lang="ko-KR" altLang="en-US" sz="700" dirty="0" err="1">
                <a:latin typeface="+mn-ea"/>
              </a:rPr>
              <a:t>한국갤럽조사연구소</a:t>
            </a:r>
            <a:endParaRPr lang="ko-KR" altLang="en-US" sz="700" dirty="0">
              <a:latin typeface="+mn-ea"/>
            </a:endParaRPr>
          </a:p>
        </p:txBody>
      </p:sp>
      <p:graphicFrame>
        <p:nvGraphicFramePr>
          <p:cNvPr id="55" name="표 54">
            <a:extLst>
              <a:ext uri="{FF2B5EF4-FFF2-40B4-BE49-F238E27FC236}">
                <a16:creationId xmlns:a16="http://schemas.microsoft.com/office/drawing/2014/main" id="{B144EA36-5A63-4B3B-AD54-A99F4BADA4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6990211"/>
              </p:ext>
            </p:extLst>
          </p:nvPr>
        </p:nvGraphicFramePr>
        <p:xfrm>
          <a:off x="585926" y="3366550"/>
          <a:ext cx="2325950" cy="234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5190">
                  <a:extLst>
                    <a:ext uri="{9D8B030D-6E8A-4147-A177-3AD203B41FA5}">
                      <a16:colId xmlns:a16="http://schemas.microsoft.com/office/drawing/2014/main" val="707713356"/>
                    </a:ext>
                  </a:extLst>
                </a:gridCol>
                <a:gridCol w="465190">
                  <a:extLst>
                    <a:ext uri="{9D8B030D-6E8A-4147-A177-3AD203B41FA5}">
                      <a16:colId xmlns:a16="http://schemas.microsoft.com/office/drawing/2014/main" val="16533720"/>
                    </a:ext>
                  </a:extLst>
                </a:gridCol>
                <a:gridCol w="465190">
                  <a:extLst>
                    <a:ext uri="{9D8B030D-6E8A-4147-A177-3AD203B41FA5}">
                      <a16:colId xmlns:a16="http://schemas.microsoft.com/office/drawing/2014/main" val="2682347057"/>
                    </a:ext>
                  </a:extLst>
                </a:gridCol>
                <a:gridCol w="465190">
                  <a:extLst>
                    <a:ext uri="{9D8B030D-6E8A-4147-A177-3AD203B41FA5}">
                      <a16:colId xmlns:a16="http://schemas.microsoft.com/office/drawing/2014/main" val="2286976023"/>
                    </a:ext>
                  </a:extLst>
                </a:gridCol>
                <a:gridCol w="465190">
                  <a:extLst>
                    <a:ext uri="{9D8B030D-6E8A-4147-A177-3AD203B41FA5}">
                      <a16:colId xmlns:a16="http://schemas.microsoft.com/office/drawing/2014/main" val="636012457"/>
                    </a:ext>
                  </a:extLst>
                </a:gridCol>
              </a:tblGrid>
              <a:tr h="2344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대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30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대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40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대</a:t>
                      </a: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50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대</a:t>
                      </a:r>
                      <a:endParaRPr lang="en-US" altLang="ko-KR" sz="900" b="1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60</a:t>
                      </a:r>
                      <a:r>
                        <a:rPr lang="ko-KR" altLang="en-US" sz="9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대↑</a:t>
                      </a:r>
                      <a:endParaRPr lang="en-US" altLang="ko-KR" sz="900" b="1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087479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A0C3B9D8-2729-4793-8E9C-6E8A53610210}"/>
              </a:ext>
            </a:extLst>
          </p:cNvPr>
          <p:cNvSpPr/>
          <p:nvPr/>
        </p:nvSpPr>
        <p:spPr>
          <a:xfrm>
            <a:off x="3787440" y="2127718"/>
            <a:ext cx="199285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050" b="1" dirty="0">
                <a:solidFill>
                  <a:prstClr val="black"/>
                </a:solidFill>
                <a:latin typeface="+mn-ea"/>
              </a:rPr>
              <a:t>연령대별 최선호 미디어채널</a:t>
            </a:r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050" b="1" dirty="0">
              <a:latin typeface="+mn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202EAA6-A8F3-44D7-8751-9E05CDF28BA5}"/>
              </a:ext>
            </a:extLst>
          </p:cNvPr>
          <p:cNvSpPr/>
          <p:nvPr/>
        </p:nvSpPr>
        <p:spPr>
          <a:xfrm>
            <a:off x="1188754" y="2127718"/>
            <a:ext cx="113685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[</a:t>
            </a:r>
            <a:r>
              <a:rPr lang="ko-KR" altLang="en-US" sz="1050" b="1" dirty="0">
                <a:solidFill>
                  <a:prstClr val="black"/>
                </a:solidFill>
                <a:latin typeface="+mn-ea"/>
              </a:rPr>
              <a:t>마스크 </a:t>
            </a:r>
            <a:r>
              <a:rPr lang="ko-KR" altLang="en-US" sz="1050" b="1" dirty="0" err="1">
                <a:solidFill>
                  <a:prstClr val="black"/>
                </a:solidFill>
                <a:latin typeface="+mn-ea"/>
              </a:rPr>
              <a:t>착용률</a:t>
            </a:r>
            <a:r>
              <a:rPr lang="en-US" altLang="ko-KR" sz="1050" b="1" dirty="0">
                <a:solidFill>
                  <a:prstClr val="black"/>
                </a:solidFill>
                <a:latin typeface="+mn-ea"/>
              </a:rPr>
              <a:t>]</a:t>
            </a:r>
            <a:endParaRPr lang="ko-KR" altLang="en-US" sz="1050" b="1" dirty="0">
              <a:latin typeface="+mn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276E0B8-E4F6-44AB-A5FA-1747B4551B0B}"/>
              </a:ext>
            </a:extLst>
          </p:cNvPr>
          <p:cNvSpPr/>
          <p:nvPr/>
        </p:nvSpPr>
        <p:spPr>
          <a:xfrm>
            <a:off x="2325548" y="2179226"/>
            <a:ext cx="5629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/>
              <a:t>(</a:t>
            </a:r>
            <a:r>
              <a:rPr lang="ko-KR" altLang="en-US" sz="800" dirty="0"/>
              <a:t>단위</a:t>
            </a:r>
            <a:r>
              <a:rPr lang="en-US" altLang="ko-KR" sz="800" dirty="0"/>
              <a:t>:%)</a:t>
            </a:r>
            <a:endParaRPr lang="ko-KR" altLang="en-US" sz="800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692DBB1-904B-4B29-A75F-335B86F6FCFA}"/>
              </a:ext>
            </a:extLst>
          </p:cNvPr>
          <p:cNvGrpSpPr/>
          <p:nvPr/>
        </p:nvGrpSpPr>
        <p:grpSpPr>
          <a:xfrm>
            <a:off x="418479" y="2463294"/>
            <a:ext cx="2596665" cy="898585"/>
            <a:chOff x="3066342" y="2368041"/>
            <a:chExt cx="1688119" cy="898585"/>
          </a:xfrm>
        </p:grpSpPr>
        <p:graphicFrame>
          <p:nvGraphicFramePr>
            <p:cNvPr id="31" name="차트 30">
              <a:extLst>
                <a:ext uri="{FF2B5EF4-FFF2-40B4-BE49-F238E27FC236}">
                  <a16:creationId xmlns:a16="http://schemas.microsoft.com/office/drawing/2014/main" id="{59EDC47B-8416-4F35-A0EF-EC8C39282C6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12964912"/>
                </p:ext>
              </p:extLst>
            </p:nvPr>
          </p:nvGraphicFramePr>
          <p:xfrm>
            <a:off x="3066342" y="2368041"/>
            <a:ext cx="1688119" cy="8985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2F700089-128B-4BF4-AAE1-B73E940F9E0D}"/>
                </a:ext>
              </a:extLst>
            </p:cNvPr>
            <p:cNvCxnSpPr>
              <a:cxnSpLocks/>
            </p:cNvCxnSpPr>
            <p:nvPr/>
          </p:nvCxnSpPr>
          <p:spPr>
            <a:xfrm>
              <a:off x="3163419" y="3236095"/>
              <a:ext cx="1478708" cy="0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FCAFC76-AE60-4675-AA78-2677D2CF89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377741"/>
              </p:ext>
            </p:extLst>
          </p:nvPr>
        </p:nvGraphicFramePr>
        <p:xfrm>
          <a:off x="3370395" y="2502687"/>
          <a:ext cx="2728135" cy="9989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5627">
                  <a:extLst>
                    <a:ext uri="{9D8B030D-6E8A-4147-A177-3AD203B41FA5}">
                      <a16:colId xmlns:a16="http://schemas.microsoft.com/office/drawing/2014/main" val="1698031982"/>
                    </a:ext>
                  </a:extLst>
                </a:gridCol>
                <a:gridCol w="545627">
                  <a:extLst>
                    <a:ext uri="{9D8B030D-6E8A-4147-A177-3AD203B41FA5}">
                      <a16:colId xmlns:a16="http://schemas.microsoft.com/office/drawing/2014/main" val="946200166"/>
                    </a:ext>
                  </a:extLst>
                </a:gridCol>
                <a:gridCol w="545627">
                  <a:extLst>
                    <a:ext uri="{9D8B030D-6E8A-4147-A177-3AD203B41FA5}">
                      <a16:colId xmlns:a16="http://schemas.microsoft.com/office/drawing/2014/main" val="2486640312"/>
                    </a:ext>
                  </a:extLst>
                </a:gridCol>
                <a:gridCol w="545627">
                  <a:extLst>
                    <a:ext uri="{9D8B030D-6E8A-4147-A177-3AD203B41FA5}">
                      <a16:colId xmlns:a16="http://schemas.microsoft.com/office/drawing/2014/main" val="911295943"/>
                    </a:ext>
                  </a:extLst>
                </a:gridCol>
                <a:gridCol w="545627">
                  <a:extLst>
                    <a:ext uri="{9D8B030D-6E8A-4147-A177-3AD203B41FA5}">
                      <a16:colId xmlns:a16="http://schemas.microsoft.com/office/drawing/2014/main" val="905324126"/>
                    </a:ext>
                  </a:extLst>
                </a:gridCol>
              </a:tblGrid>
              <a:tr h="2068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10</a:t>
                      </a:r>
                      <a:r>
                        <a:rPr lang="ko-KR" altLang="en-US" sz="900" dirty="0"/>
                        <a:t>대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20</a:t>
                      </a:r>
                      <a:r>
                        <a:rPr lang="ko-KR" altLang="en-US" sz="900" dirty="0"/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</a:t>
                      </a:r>
                      <a:r>
                        <a:rPr lang="ko-KR" altLang="en-US" sz="900" dirty="0"/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40</a:t>
                      </a:r>
                      <a:r>
                        <a:rPr lang="ko-KR" altLang="en-US" sz="900" dirty="0"/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</a:t>
                      </a:r>
                      <a:r>
                        <a:rPr lang="ko-KR" altLang="en-US" sz="900" dirty="0"/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4804637"/>
                  </a:ext>
                </a:extLst>
              </a:tr>
              <a:tr h="7703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/>
                        <a:t>동영상</a:t>
                      </a:r>
                      <a:endParaRPr lang="en-US" altLang="ko-KR" sz="900" b="1" dirty="0"/>
                    </a:p>
                    <a:p>
                      <a:pPr algn="ctr" latinLnBrk="1"/>
                      <a:r>
                        <a:rPr lang="en-US" altLang="ko-KR" sz="900" dirty="0"/>
                        <a:t>(58)</a:t>
                      </a:r>
                      <a:endParaRPr lang="ko-KR" altLang="en-US" sz="900" dirty="0"/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/>
                        <a:t>동영상</a:t>
                      </a:r>
                      <a:endParaRPr lang="en-US" altLang="ko-KR" sz="900" b="1" dirty="0"/>
                    </a:p>
                    <a:p>
                      <a:pPr algn="ctr" latinLnBrk="1"/>
                      <a:r>
                        <a:rPr lang="en-US" altLang="ko-KR" sz="900" dirty="0"/>
                        <a:t>(41)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/>
                        <a:t>포털</a:t>
                      </a:r>
                      <a:endParaRPr lang="en-US" altLang="ko-KR" sz="900" b="1" dirty="0"/>
                    </a:p>
                    <a:p>
                      <a:pPr algn="ctr" latinLnBrk="1"/>
                      <a:r>
                        <a:rPr lang="en-US" altLang="ko-KR" sz="900" dirty="0"/>
                        <a:t>(70)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/>
                        <a:t>커머스</a:t>
                      </a:r>
                      <a:endParaRPr lang="en-US" altLang="ko-KR" sz="900" b="1" dirty="0"/>
                    </a:p>
                    <a:p>
                      <a:pPr algn="ctr" latinLnBrk="1"/>
                      <a:r>
                        <a:rPr lang="en-US" altLang="ko-KR" sz="900" dirty="0"/>
                        <a:t>(35)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/>
                        <a:t>언론사</a:t>
                      </a:r>
                      <a:endParaRPr lang="en-US" altLang="ko-KR" sz="900" b="1" dirty="0"/>
                    </a:p>
                    <a:p>
                      <a:pPr algn="ctr" latinLnBrk="1"/>
                      <a:r>
                        <a:rPr lang="en-US" altLang="ko-KR" sz="900" dirty="0"/>
                        <a:t>(27)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565145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53C36DBE-3C85-4FBC-B7E9-BA4225337D22}"/>
              </a:ext>
            </a:extLst>
          </p:cNvPr>
          <p:cNvSpPr/>
          <p:nvPr/>
        </p:nvSpPr>
        <p:spPr>
          <a:xfrm>
            <a:off x="285076" y="1703415"/>
            <a:ext cx="216370" cy="33583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8804BC8-BAB6-451A-AFFB-3A2FAF05F56E}"/>
              </a:ext>
            </a:extLst>
          </p:cNvPr>
          <p:cNvSpPr/>
          <p:nvPr/>
        </p:nvSpPr>
        <p:spPr>
          <a:xfrm>
            <a:off x="263031" y="4092403"/>
            <a:ext cx="2062518" cy="70647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KPI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목표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EAFCF3F-14E3-4018-8279-60C672F17615}"/>
              </a:ext>
            </a:extLst>
          </p:cNvPr>
          <p:cNvSpPr/>
          <p:nvPr/>
        </p:nvSpPr>
        <p:spPr>
          <a:xfrm>
            <a:off x="2325549" y="4092403"/>
            <a:ext cx="6555422" cy="706476"/>
          </a:xfrm>
          <a:prstGeom prst="rect">
            <a:avLst/>
          </a:prstGeom>
          <a:noFill/>
          <a:ln w="9525" cap="flat" cmpd="sng" algn="ctr">
            <a:solidFill>
              <a:srgbClr val="002060"/>
            </a:solidFill>
            <a:prstDash val="solid"/>
          </a:ln>
          <a:effectLst/>
        </p:spPr>
        <p:txBody>
          <a:bodyPr lIns="36000" rIns="36000" bIns="46800" rtlCol="0" anchor="ctr"/>
          <a:lstStyle/>
          <a:p>
            <a:pPr algn="ctr" latinLnBrk="0"/>
            <a:r>
              <a:rPr lang="ko-KR" altLang="en-US" sz="1400" b="1" u="sng" kern="0" spc="-100" dirty="0">
                <a:latin typeface="+mn-ea"/>
              </a:rPr>
              <a:t>첫 해</a:t>
            </a:r>
            <a:r>
              <a:rPr lang="en-US" altLang="ko-KR" sz="1400" b="1" u="sng" kern="0" spc="-100" dirty="0">
                <a:latin typeface="+mn-ea"/>
              </a:rPr>
              <a:t>, </a:t>
            </a:r>
            <a:r>
              <a:rPr lang="ko-KR" altLang="en-US" sz="1400" b="1" u="sng" kern="0" spc="-100" dirty="0">
                <a:latin typeface="+mn-ea"/>
              </a:rPr>
              <a:t>경인 외 지역 </a:t>
            </a:r>
            <a:r>
              <a:rPr lang="en-US" altLang="ko-KR" sz="1400" b="1" u="sng" kern="0" spc="-100" dirty="0">
                <a:latin typeface="+mn-ea"/>
              </a:rPr>
              <a:t>1</a:t>
            </a:r>
            <a:r>
              <a:rPr lang="ko-KR" altLang="en-US" sz="1400" b="1" u="sng" kern="0" spc="-100" dirty="0">
                <a:latin typeface="+mn-ea"/>
              </a:rPr>
              <a:t>곳 진출</a:t>
            </a:r>
            <a:r>
              <a:rPr lang="en-US" altLang="ko-KR" sz="1400" b="1" u="sng" kern="0" spc="-100" dirty="0">
                <a:latin typeface="+mn-ea"/>
              </a:rPr>
              <a:t>, </a:t>
            </a:r>
            <a:r>
              <a:rPr lang="ko-KR" altLang="en-US" sz="1400" b="1" u="sng" kern="0" spc="-100" dirty="0">
                <a:latin typeface="+mn-ea"/>
              </a:rPr>
              <a:t>매출액 </a:t>
            </a:r>
            <a:r>
              <a:rPr lang="en-US" altLang="ko-KR" sz="1400" b="1" u="sng" kern="0" spc="-100" dirty="0">
                <a:latin typeface="+mn-ea"/>
              </a:rPr>
              <a:t>40</a:t>
            </a:r>
            <a:r>
              <a:rPr lang="ko-KR" altLang="en-US" sz="1400" b="1" u="sng" kern="0" spc="-100" dirty="0">
                <a:latin typeface="+mn-ea"/>
              </a:rPr>
              <a:t>억원 이상</a:t>
            </a:r>
            <a:r>
              <a:rPr lang="en-US" altLang="ko-KR" sz="1400" b="1" u="sng" kern="0" spc="-100" dirty="0">
                <a:latin typeface="+mn-ea"/>
              </a:rPr>
              <a:t>, </a:t>
            </a:r>
            <a:r>
              <a:rPr lang="ko-KR" altLang="en-US" sz="1400" b="1" u="sng" kern="0" spc="-100" dirty="0">
                <a:latin typeface="+mn-ea"/>
              </a:rPr>
              <a:t>연간 재고비용 </a:t>
            </a:r>
            <a:r>
              <a:rPr lang="en-US" altLang="ko-KR" sz="1400" b="1" u="sng" kern="0" spc="-100" dirty="0">
                <a:latin typeface="+mn-ea"/>
              </a:rPr>
              <a:t>4</a:t>
            </a:r>
            <a:r>
              <a:rPr lang="ko-KR" altLang="en-US" sz="1400" b="1" u="sng" kern="0" spc="-100">
                <a:latin typeface="+mn-ea"/>
              </a:rPr>
              <a:t>억</a:t>
            </a:r>
            <a:r>
              <a:rPr lang="en-US" altLang="ko-KR" sz="1400" b="1" u="sng" kern="0" spc="-100">
                <a:latin typeface="+mn-ea"/>
              </a:rPr>
              <a:t> </a:t>
            </a:r>
            <a:r>
              <a:rPr lang="ko-KR" altLang="en-US" sz="1400" b="1" u="sng" kern="0" spc="-100" dirty="0">
                <a:latin typeface="+mn-ea"/>
              </a:rPr>
              <a:t>목표로 과제 수행 </a:t>
            </a:r>
          </a:p>
        </p:txBody>
      </p:sp>
    </p:spTree>
    <p:extLst>
      <p:ext uri="{BB962C8B-B14F-4D97-AF65-F5344CB8AC3E}">
        <p14:creationId xmlns:p14="http://schemas.microsoft.com/office/powerpoint/2010/main" val="3305505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251;g5e2071e836_4_4">
            <a:extLst>
              <a:ext uri="{FF2B5EF4-FFF2-40B4-BE49-F238E27FC236}">
                <a16:creationId xmlns:a16="http://schemas.microsoft.com/office/drawing/2014/main" id="{750D9FB8-189F-4334-89DA-4681F9389948}"/>
              </a:ext>
            </a:extLst>
          </p:cNvPr>
          <p:cNvSpPr txBox="1"/>
          <p:nvPr/>
        </p:nvSpPr>
        <p:spPr>
          <a:xfrm>
            <a:off x="200728" y="115575"/>
            <a:ext cx="3821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r>
              <a:rPr 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데이터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 계획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63F663-6AA2-4C7E-8074-BCBC540BF5C8}"/>
              </a:ext>
            </a:extLst>
          </p:cNvPr>
          <p:cNvSpPr txBox="1"/>
          <p:nvPr/>
        </p:nvSpPr>
        <p:spPr>
          <a:xfrm>
            <a:off x="262424" y="716861"/>
            <a:ext cx="8630751" cy="707913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r>
              <a:rPr lang="ko-KR" altLang="en-US" dirty="0"/>
              <a:t>자사 보유 데이터 외 추가 외부 데이터</a:t>
            </a:r>
            <a:r>
              <a:rPr lang="en-US" altLang="ko-KR" dirty="0"/>
              <a:t>(GDP </a:t>
            </a:r>
            <a:r>
              <a:rPr lang="ko-KR" altLang="en-US" dirty="0"/>
              <a:t>외 </a:t>
            </a:r>
            <a:r>
              <a:rPr lang="en-US" altLang="ko-KR" dirty="0"/>
              <a:t>10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를 수집하여 분석 실시</a:t>
            </a:r>
            <a:br>
              <a:rPr lang="en-US" altLang="ko-KR" dirty="0"/>
            </a:br>
            <a:r>
              <a:rPr lang="en-US" altLang="ko-KR" b="0" dirty="0">
                <a:sym typeface="Wingdings" panose="05000000000000000000" pitchFamily="2" charset="2"/>
              </a:rPr>
              <a:t> </a:t>
            </a:r>
            <a:r>
              <a:rPr lang="ko-KR" altLang="en-US" b="0" dirty="0"/>
              <a:t>추가 인사이트 도출 및 모델링 정확도 개선 예상됨</a:t>
            </a:r>
            <a:endParaRPr lang="en-US" altLang="ko-KR" b="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35521F0-117B-4FF6-8CD9-AC6DF3C66E73}"/>
              </a:ext>
            </a:extLst>
          </p:cNvPr>
          <p:cNvSpPr/>
          <p:nvPr/>
        </p:nvSpPr>
        <p:spPr>
          <a:xfrm>
            <a:off x="581332" y="1704989"/>
            <a:ext cx="3126571" cy="180870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D102D92-426A-4D42-8C10-7F07B78B7D1C}"/>
              </a:ext>
            </a:extLst>
          </p:cNvPr>
          <p:cNvSpPr/>
          <p:nvPr/>
        </p:nvSpPr>
        <p:spPr>
          <a:xfrm rot="16200000">
            <a:off x="-492613" y="2453182"/>
            <a:ext cx="1829298" cy="3185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자사 데이터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1C008E5-6352-4A26-BA2E-84F3610B9F98}"/>
              </a:ext>
            </a:extLst>
          </p:cNvPr>
          <p:cNvGrpSpPr/>
          <p:nvPr/>
        </p:nvGrpSpPr>
        <p:grpSpPr>
          <a:xfrm>
            <a:off x="681146" y="1786106"/>
            <a:ext cx="2909118" cy="562349"/>
            <a:chOff x="401878" y="2130133"/>
            <a:chExt cx="1731722" cy="636952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6BD21C0C-3F1D-47C7-9366-BB605BE2696F}"/>
                </a:ext>
              </a:extLst>
            </p:cNvPr>
            <p:cNvSpPr/>
            <p:nvPr/>
          </p:nvSpPr>
          <p:spPr>
            <a:xfrm>
              <a:off x="401878" y="2130133"/>
              <a:ext cx="1731722" cy="22555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200" b="1" dirty="0" err="1">
                  <a:solidFill>
                    <a:schemeClr val="bg1"/>
                  </a:solidFill>
                  <a:latin typeface="맑은 고딕"/>
                  <a:ea typeface="맑은 고딕"/>
                </a:rPr>
                <a:t>판매</a:t>
              </a:r>
              <a:r>
                <a:rPr lang="en-US" altLang="ko-KR" sz="1200" b="1" dirty="0">
                  <a:solidFill>
                    <a:schemeClr val="bg1"/>
                  </a:solidFill>
                  <a:latin typeface="맑은 고딕"/>
                  <a:ea typeface="맑은 고딕"/>
                </a:rPr>
                <a:t> </a:t>
              </a:r>
              <a:r>
                <a:rPr lang="ko-KR" altLang="en-US" sz="1200" b="1" dirty="0">
                  <a:solidFill>
                    <a:schemeClr val="bg1"/>
                  </a:solidFill>
                  <a:latin typeface="맑은 고딕"/>
                  <a:ea typeface="맑은 고딕"/>
                </a:rPr>
                <a:t>정보</a:t>
              </a:r>
              <a:endParaRPr lang="en-US" altLang="ko-KR" sz="1200" b="1" dirty="0">
                <a:solidFill>
                  <a:schemeClr val="bg1"/>
                </a:solidFill>
                <a:latin typeface="맑은 고딕"/>
                <a:ea typeface="맑은 고딕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1A168C7C-23BD-430E-893C-5BB6104197D2}"/>
                </a:ext>
              </a:extLst>
            </p:cNvPr>
            <p:cNvSpPr/>
            <p:nvPr/>
          </p:nvSpPr>
          <p:spPr>
            <a:xfrm>
              <a:off x="401878" y="2349204"/>
              <a:ext cx="1731722" cy="417881"/>
            </a:xfrm>
            <a:prstGeom prst="rect">
              <a:avLst/>
            </a:pr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36000" rtlCol="0" anchor="ctr"/>
            <a:lstStyle/>
            <a:p>
              <a:r>
                <a:rPr lang="ko-KR" altLang="en-US" sz="1000" b="1" dirty="0" err="1">
                  <a:solidFill>
                    <a:schemeClr val="tx1"/>
                  </a:solidFill>
                  <a:latin typeface="맑은 고딕"/>
                  <a:ea typeface="맑은 고딕"/>
                </a:rPr>
                <a:t>ㆍ판매량</a:t>
              </a:r>
              <a:r>
                <a:rPr lang="en-US" altLang="ko-KR" sz="1000" b="1" dirty="0">
                  <a:solidFill>
                    <a:schemeClr val="tx1"/>
                  </a:solidFill>
                  <a:latin typeface="맑은 고딕"/>
                  <a:ea typeface="맑은 고딕"/>
                </a:rPr>
                <a:t>/ </a:t>
              </a:r>
              <a:r>
                <a:rPr lang="ko-KR" altLang="en-US" sz="1000" b="1" dirty="0">
                  <a:solidFill>
                    <a:schemeClr val="tx1"/>
                  </a:solidFill>
                  <a:latin typeface="맑은 고딕"/>
                  <a:ea typeface="맑은 고딕"/>
                </a:rPr>
                <a:t>판매 금액</a:t>
              </a:r>
              <a:endParaRPr lang="en-US" altLang="ko-KR" sz="1000" b="1" dirty="0">
                <a:solidFill>
                  <a:schemeClr val="tx1"/>
                </a:solidFill>
                <a:latin typeface="맑은 고딕"/>
                <a:ea typeface="맑은 고딕"/>
              </a:endParaRPr>
            </a:p>
            <a:p>
              <a:r>
                <a:rPr lang="ko-KR" altLang="en-US" sz="1000" b="1" dirty="0" err="1">
                  <a:solidFill>
                    <a:schemeClr val="tx1"/>
                  </a:solidFill>
                  <a:latin typeface="맑은 고딕"/>
                  <a:ea typeface="맑은 고딕"/>
                </a:rPr>
                <a:t>ㆍ제품명</a:t>
              </a:r>
              <a:r>
                <a:rPr lang="en-US" altLang="ko-KR" sz="1000" b="1" dirty="0">
                  <a:solidFill>
                    <a:schemeClr val="tx1"/>
                  </a:solidFill>
                  <a:latin typeface="맑은 고딕"/>
                  <a:ea typeface="맑은 고딕"/>
                </a:rPr>
                <a:t>/ </a:t>
              </a:r>
              <a:r>
                <a:rPr lang="ko-KR" altLang="en-US" sz="1000" b="1" dirty="0">
                  <a:solidFill>
                    <a:schemeClr val="tx1"/>
                  </a:solidFill>
                  <a:latin typeface="맑은 고딕"/>
                  <a:ea typeface="맑은 고딕"/>
                </a:rPr>
                <a:t>판매 지역</a:t>
              </a:r>
              <a:endParaRPr lang="en-US" altLang="ko-KR" sz="1000" b="1" dirty="0">
                <a:solidFill>
                  <a:schemeClr val="tx1"/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4A2D7C4-6994-4067-8268-8049D75D8665}"/>
              </a:ext>
            </a:extLst>
          </p:cNvPr>
          <p:cNvGrpSpPr/>
          <p:nvPr/>
        </p:nvGrpSpPr>
        <p:grpSpPr>
          <a:xfrm>
            <a:off x="669784" y="2421132"/>
            <a:ext cx="2920480" cy="461730"/>
            <a:chOff x="397217" y="3225657"/>
            <a:chExt cx="1731722" cy="501707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BFECD097-CDF4-403D-A71B-E9A4913239F4}"/>
                </a:ext>
              </a:extLst>
            </p:cNvPr>
            <p:cNvSpPr/>
            <p:nvPr/>
          </p:nvSpPr>
          <p:spPr>
            <a:xfrm>
              <a:off x="397217" y="3225657"/>
              <a:ext cx="1731722" cy="22555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latin typeface="맑은 고딕"/>
                  <a:ea typeface="맑은 고딕"/>
                </a:rPr>
                <a:t>미세먼지 정보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FF4B1624-8147-481B-A9B6-9D6CF5C9D941}"/>
                </a:ext>
              </a:extLst>
            </p:cNvPr>
            <p:cNvSpPr/>
            <p:nvPr/>
          </p:nvSpPr>
          <p:spPr>
            <a:xfrm>
              <a:off x="397217" y="3444732"/>
              <a:ext cx="1731722" cy="282632"/>
            </a:xfrm>
            <a:prstGeom prst="rect">
              <a:avLst/>
            </a:pr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36000" rtlCol="0" anchor="ctr"/>
            <a:lstStyle/>
            <a:p>
              <a:r>
                <a:rPr lang="ko-KR" altLang="en-US" sz="1000" b="1" dirty="0" err="1">
                  <a:solidFill>
                    <a:schemeClr val="tx1"/>
                  </a:solidFill>
                  <a:latin typeface="맑은 고딕"/>
                  <a:ea typeface="맑은 고딕"/>
                </a:rPr>
                <a:t>ㆍ지역별</a:t>
              </a:r>
              <a:r>
                <a:rPr lang="en-US" altLang="ko-KR" sz="1000" b="1" dirty="0">
                  <a:solidFill>
                    <a:schemeClr val="tx1"/>
                  </a:solidFill>
                  <a:latin typeface="맑은 고딕"/>
                  <a:ea typeface="맑은 고딕"/>
                </a:rPr>
                <a:t>/</a:t>
              </a:r>
              <a:r>
                <a:rPr lang="ko-KR" altLang="en-US" sz="1000" b="1" dirty="0">
                  <a:solidFill>
                    <a:schemeClr val="tx1"/>
                  </a:solidFill>
                  <a:latin typeface="맑은 고딕"/>
                  <a:ea typeface="맑은 고딕"/>
                </a:rPr>
                <a:t>기간별 미세먼지 및</a:t>
              </a:r>
              <a:r>
                <a:rPr lang="en-US" altLang="ko-KR" sz="1000" b="1" dirty="0">
                  <a:solidFill>
                    <a:schemeClr val="tx1"/>
                  </a:solidFill>
                  <a:latin typeface="맑은 고딕"/>
                  <a:ea typeface="맑은 고딕"/>
                </a:rPr>
                <a:t> </a:t>
              </a:r>
              <a:r>
                <a:rPr lang="ko-KR" altLang="en-US" sz="1000" b="1" dirty="0">
                  <a:solidFill>
                    <a:schemeClr val="tx1"/>
                  </a:solidFill>
                  <a:latin typeface="맑은 고딕"/>
                  <a:ea typeface="맑은 고딕"/>
                </a:rPr>
                <a:t>대기오염물질 농도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41A64B9-207D-45CD-8AEA-94DF82418EA4}"/>
              </a:ext>
            </a:extLst>
          </p:cNvPr>
          <p:cNvGrpSpPr/>
          <p:nvPr/>
        </p:nvGrpSpPr>
        <p:grpSpPr>
          <a:xfrm>
            <a:off x="681145" y="2955540"/>
            <a:ext cx="2909119" cy="456361"/>
            <a:chOff x="400594" y="4321183"/>
            <a:chExt cx="1731722" cy="495874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AD26CC6-E2EB-4745-AF72-78950681FF0B}"/>
                </a:ext>
              </a:extLst>
            </p:cNvPr>
            <p:cNvSpPr/>
            <p:nvPr/>
          </p:nvSpPr>
          <p:spPr>
            <a:xfrm>
              <a:off x="400594" y="4321183"/>
              <a:ext cx="1731722" cy="22555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latin typeface="맑은 고딕"/>
                  <a:ea typeface="맑은 고딕"/>
                </a:rPr>
                <a:t>기상 환경 정보</a:t>
              </a:r>
              <a:endParaRPr lang="ko-KR" altLang="en-US" sz="12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90B6B1FF-9C6E-48E1-88E6-6A927B641465}"/>
                </a:ext>
              </a:extLst>
            </p:cNvPr>
            <p:cNvSpPr/>
            <p:nvPr/>
          </p:nvSpPr>
          <p:spPr>
            <a:xfrm>
              <a:off x="400594" y="4540257"/>
              <a:ext cx="1731722" cy="276800"/>
            </a:xfrm>
            <a:prstGeom prst="rect">
              <a:avLst/>
            </a:pr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36000" rtlCol="0" anchor="ctr"/>
            <a:lstStyle/>
            <a:p>
              <a:r>
                <a:rPr lang="ko-KR" altLang="en-US" sz="1000" b="1" dirty="0" err="1">
                  <a:solidFill>
                    <a:schemeClr val="tx1"/>
                  </a:solidFill>
                  <a:latin typeface="+mn-ea"/>
                </a:rPr>
                <a:t>ㆍ지역별</a:t>
              </a:r>
              <a:r>
                <a:rPr lang="en-US" altLang="ko-KR" sz="1000" b="1" dirty="0">
                  <a:solidFill>
                    <a:schemeClr val="tx1"/>
                  </a:solidFill>
                  <a:latin typeface="+mn-ea"/>
                </a:rPr>
                <a:t>/</a:t>
              </a:r>
              <a:r>
                <a:rPr lang="ko-KR" altLang="en-US" sz="1000" b="1" dirty="0">
                  <a:solidFill>
                    <a:schemeClr val="tx1"/>
                  </a:solidFill>
                  <a:latin typeface="+mn-ea"/>
                </a:rPr>
                <a:t>기간별 대기 환경 정보</a:t>
              </a:r>
              <a:r>
                <a:rPr lang="en-US" altLang="ko-KR" sz="1000" dirty="0">
                  <a:solidFill>
                    <a:schemeClr val="tx1"/>
                  </a:solidFill>
                  <a:latin typeface="+mn-ea"/>
                </a:rPr>
                <a:t>(</a:t>
              </a:r>
              <a:r>
                <a:rPr lang="ko-KR" altLang="en-US" sz="1000" dirty="0">
                  <a:solidFill>
                    <a:schemeClr val="tx1"/>
                  </a:solidFill>
                  <a:latin typeface="+mn-ea"/>
                </a:rPr>
                <a:t>풍속</a:t>
              </a:r>
              <a:r>
                <a:rPr lang="en-US" altLang="ko-KR" sz="1000" dirty="0">
                  <a:solidFill>
                    <a:schemeClr val="tx1"/>
                  </a:solidFill>
                  <a:latin typeface="+mn-ea"/>
                </a:rPr>
                <a:t>/</a:t>
              </a:r>
              <a:r>
                <a:rPr lang="ko-KR" altLang="en-US" sz="1000" dirty="0">
                  <a:solidFill>
                    <a:schemeClr val="tx1"/>
                  </a:solidFill>
                  <a:latin typeface="+mn-ea"/>
                </a:rPr>
                <a:t>강우량 등</a:t>
              </a:r>
              <a:r>
                <a:rPr lang="en-US" altLang="ko-KR" sz="1000" dirty="0">
                  <a:solidFill>
                    <a:schemeClr val="tx1"/>
                  </a:solidFill>
                  <a:latin typeface="+mn-ea"/>
                </a:rPr>
                <a:t>)</a:t>
              </a:r>
              <a:endParaRPr lang="ko-KR" altLang="en-US" sz="10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2CE419A9-CFE9-4CAB-8858-58E84AB16C8D}"/>
              </a:ext>
            </a:extLst>
          </p:cNvPr>
          <p:cNvSpPr/>
          <p:nvPr/>
        </p:nvSpPr>
        <p:spPr>
          <a:xfrm>
            <a:off x="581332" y="3569357"/>
            <a:ext cx="3126571" cy="268356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EC501EB-D8E4-4913-97A7-CA4CB6FEAF8A}"/>
              </a:ext>
            </a:extLst>
          </p:cNvPr>
          <p:cNvSpPr/>
          <p:nvPr/>
        </p:nvSpPr>
        <p:spPr>
          <a:xfrm rot="16200000">
            <a:off x="-916325" y="4748420"/>
            <a:ext cx="2676725" cy="3185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ko-KR" altLang="en-US" sz="1600" b="1" dirty="0" err="1">
                <a:solidFill>
                  <a:schemeClr val="bg1"/>
                </a:solidFill>
                <a:latin typeface="+mn-ea"/>
              </a:rPr>
              <a:t>외부데이터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ECF208B-C244-4E1E-94AB-D7F45EAB3A4C}"/>
              </a:ext>
            </a:extLst>
          </p:cNvPr>
          <p:cNvGrpSpPr/>
          <p:nvPr/>
        </p:nvGrpSpPr>
        <p:grpSpPr>
          <a:xfrm>
            <a:off x="675304" y="3680584"/>
            <a:ext cx="2917040" cy="2467441"/>
            <a:chOff x="675304" y="3680584"/>
            <a:chExt cx="2917040" cy="2467441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6E3AF66-30DA-42F2-A4FB-51464DF655F8}"/>
                </a:ext>
              </a:extLst>
            </p:cNvPr>
            <p:cNvSpPr/>
            <p:nvPr/>
          </p:nvSpPr>
          <p:spPr>
            <a:xfrm>
              <a:off x="684697" y="3680584"/>
              <a:ext cx="1379527" cy="267553"/>
            </a:xfrm>
            <a:prstGeom prst="rect">
              <a:avLst/>
            </a:prstGeom>
            <a:solidFill>
              <a:srgbClr val="002060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ko-KR" sz="120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경제</a:t>
              </a:r>
              <a:endParaRPr lang="ko-KR" altLang="en-US" sz="12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A2F1F2E-62EE-46BC-92E2-C4A1A1535A5E}"/>
                </a:ext>
              </a:extLst>
            </p:cNvPr>
            <p:cNvSpPr/>
            <p:nvPr/>
          </p:nvSpPr>
          <p:spPr>
            <a:xfrm>
              <a:off x="675708" y="4671873"/>
              <a:ext cx="2905053" cy="262795"/>
            </a:xfrm>
            <a:prstGeom prst="rect">
              <a:avLst/>
            </a:prstGeom>
            <a:solidFill>
              <a:srgbClr val="002060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ko-KR" sz="120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인구</a:t>
              </a:r>
              <a:endParaRPr lang="en-US" altLang="ko-KR" sz="1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36CFD6CC-EC9B-44BF-9697-673BC59A185F}"/>
                </a:ext>
              </a:extLst>
            </p:cNvPr>
            <p:cNvSpPr/>
            <p:nvPr/>
          </p:nvSpPr>
          <p:spPr>
            <a:xfrm>
              <a:off x="682564" y="4000844"/>
              <a:ext cx="1381660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GDP</a:t>
              </a: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5D43D728-FF19-4AC1-A7AC-9207F06AF384}"/>
                </a:ext>
              </a:extLst>
            </p:cNvPr>
            <p:cNvSpPr/>
            <p:nvPr/>
          </p:nvSpPr>
          <p:spPr>
            <a:xfrm>
              <a:off x="682564" y="4299531"/>
              <a:ext cx="1381660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경제종합지수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E0CD2B3E-348E-4102-94F8-50F95CE03793}"/>
                </a:ext>
              </a:extLst>
            </p:cNvPr>
            <p:cNvSpPr/>
            <p:nvPr/>
          </p:nvSpPr>
          <p:spPr>
            <a:xfrm>
              <a:off x="682564" y="4993881"/>
              <a:ext cx="1381660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인구</a:t>
              </a:r>
              <a:r>
                <a:rPr lang="en-US" altLang="ko-KR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수</a:t>
              </a: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DA887EFB-FD33-48A4-810C-C7E71E66A89E}"/>
                </a:ext>
              </a:extLst>
            </p:cNvPr>
            <p:cNvSpPr/>
            <p:nvPr/>
          </p:nvSpPr>
          <p:spPr>
            <a:xfrm>
              <a:off x="676176" y="5896038"/>
              <a:ext cx="1388048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고령층</a:t>
              </a:r>
              <a:r>
                <a:rPr lang="en-US" altLang="ko-KR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비율</a:t>
              </a: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38F7AB89-F021-4F71-BCF2-328FF5302D29}"/>
                </a:ext>
              </a:extLst>
            </p:cNvPr>
            <p:cNvSpPr/>
            <p:nvPr/>
          </p:nvSpPr>
          <p:spPr>
            <a:xfrm>
              <a:off x="682564" y="5299680"/>
              <a:ext cx="1381660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남녀</a:t>
              </a:r>
              <a:r>
                <a:rPr lang="en-US" altLang="ko-KR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비율</a:t>
              </a: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8C832EA-C8AE-4D63-9727-EC84B2000B3D}"/>
                </a:ext>
              </a:extLst>
            </p:cNvPr>
            <p:cNvSpPr/>
            <p:nvPr/>
          </p:nvSpPr>
          <p:spPr>
            <a:xfrm>
              <a:off x="2139537" y="4993881"/>
              <a:ext cx="1437364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미성년자</a:t>
              </a:r>
              <a:r>
                <a:rPr lang="en-US" altLang="ko-KR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비율</a:t>
              </a: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EA22677C-3C42-49FC-890C-38A055960C09}"/>
                </a:ext>
              </a:extLst>
            </p:cNvPr>
            <p:cNvSpPr/>
            <p:nvPr/>
          </p:nvSpPr>
          <p:spPr>
            <a:xfrm>
              <a:off x="2135918" y="5293594"/>
              <a:ext cx="1439106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ko-KR" altLang="en-US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평균 소득</a:t>
              </a:r>
              <a:endParaRPr lang="en-US" altLang="ko-KR" sz="1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A3C8C163-E3A8-421A-9569-C60057BBD729}"/>
                </a:ext>
              </a:extLst>
            </p:cNvPr>
            <p:cNvSpPr/>
            <p:nvPr/>
          </p:nvSpPr>
          <p:spPr>
            <a:xfrm>
              <a:off x="2150531" y="3994971"/>
              <a:ext cx="1434654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미세먼지</a:t>
              </a:r>
              <a:r>
                <a:rPr lang="en-US" altLang="ko-KR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검색량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1C49A028-DFA9-4E2B-A6A6-31DC9BC98ED6}"/>
                </a:ext>
              </a:extLst>
            </p:cNvPr>
            <p:cNvSpPr/>
            <p:nvPr/>
          </p:nvSpPr>
          <p:spPr>
            <a:xfrm>
              <a:off x="2150530" y="4299531"/>
              <a:ext cx="1434654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초미세먼지</a:t>
              </a:r>
              <a:r>
                <a:rPr lang="en-US" altLang="ko-KR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검색량</a:t>
              </a:r>
              <a:endParaRPr lang="en-US" altLang="ko-KR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17D09EC8-CB4A-4991-ACD9-E9318E99DE29}"/>
                </a:ext>
              </a:extLst>
            </p:cNvPr>
            <p:cNvSpPr/>
            <p:nvPr/>
          </p:nvSpPr>
          <p:spPr>
            <a:xfrm>
              <a:off x="675304" y="5600399"/>
              <a:ext cx="1388920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평균</a:t>
              </a:r>
              <a:r>
                <a:rPr lang="en-US" altLang="ko-KR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연령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FEABCA41-B0ED-4D3D-B963-6BEDF05B0E62}"/>
                </a:ext>
              </a:extLst>
            </p:cNvPr>
            <p:cNvSpPr/>
            <p:nvPr/>
          </p:nvSpPr>
          <p:spPr>
            <a:xfrm>
              <a:off x="2141558" y="5595317"/>
              <a:ext cx="1433466" cy="2519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ko-KR" altLang="en-US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건강관리 지수</a:t>
              </a:r>
              <a:endParaRPr lang="en-US" altLang="ko-KR" sz="1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6E3AF66-30DA-42F2-A4FB-51464DF655F8}"/>
                </a:ext>
              </a:extLst>
            </p:cNvPr>
            <p:cNvSpPr/>
            <p:nvPr/>
          </p:nvSpPr>
          <p:spPr>
            <a:xfrm>
              <a:off x="2146078" y="3680584"/>
              <a:ext cx="1446266" cy="266179"/>
            </a:xfrm>
            <a:prstGeom prst="rect">
              <a:avLst/>
            </a:prstGeom>
            <a:solidFill>
              <a:srgbClr val="002060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검색량</a:t>
              </a:r>
              <a:endParaRPr lang="ko-KR" altLang="en-US" sz="1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3434471"/>
              </p:ext>
            </p:extLst>
          </p:nvPr>
        </p:nvGraphicFramePr>
        <p:xfrm>
          <a:off x="3785430" y="1720121"/>
          <a:ext cx="5107744" cy="4525958"/>
        </p:xfrm>
        <a:graphic>
          <a:graphicData uri="http://schemas.openxmlformats.org/drawingml/2006/table">
            <a:tbl>
              <a:tblPr/>
              <a:tblGrid>
                <a:gridCol w="1290626">
                  <a:extLst>
                    <a:ext uri="{9D8B030D-6E8A-4147-A177-3AD203B41FA5}">
                      <a16:colId xmlns:a16="http://schemas.microsoft.com/office/drawing/2014/main" val="4018523286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4164466415"/>
                    </a:ext>
                  </a:extLst>
                </a:gridCol>
                <a:gridCol w="2736998">
                  <a:extLst>
                    <a:ext uri="{9D8B030D-6E8A-4147-A177-3AD203B41FA5}">
                      <a16:colId xmlns:a16="http://schemas.microsoft.com/office/drawing/2014/main" val="171836353"/>
                    </a:ext>
                  </a:extLst>
                </a:gridCol>
              </a:tblGrid>
              <a:tr h="162145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목적</a:t>
                      </a:r>
                    </a:p>
                  </a:txBody>
                  <a:tcPr marL="7050" marR="7050" marT="7050" marB="0" anchor="ctr">
                    <a:lnL>
                      <a:noFill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88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계획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88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416862"/>
                  </a:ext>
                </a:extLst>
              </a:tr>
              <a:tr h="16214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방법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내용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799327"/>
                  </a:ext>
                </a:extLst>
              </a:tr>
              <a:tr h="233426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인구정보와 판매량의</a:t>
                      </a:r>
                      <a:b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파악</a:t>
                      </a:r>
                    </a:p>
                  </a:txBody>
                  <a:tcPr marL="7050" marR="7050" marT="7050" marB="0" anchor="ctr">
                    <a:lnL>
                      <a:noFill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ㆍ인구 정보와 마스크 판매량간 상관관계 파악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9004499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산점도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ㆍ인구 정보와 마스크 판매량간 상관 관계 시각화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8454959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회귀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ㆍ인구 정보와 마스크 판매량간 인과 관계 파악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1408218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시계열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ㆍ지역별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인구와 마스크 판매량간 인과 관계 파악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052515"/>
                  </a:ext>
                </a:extLst>
              </a:tr>
              <a:tr h="233426"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기후변화와 시장 트렌드의 </a:t>
                      </a:r>
                      <a:b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파악</a:t>
                      </a:r>
                    </a:p>
                  </a:txBody>
                  <a:tcPr marL="7050" marR="7050" marT="7050" marB="0" anchor="ctr">
                    <a:lnL>
                      <a:noFill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Trend Chart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ㆍ연간 기후분포 및 매출 트렌드 확인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035190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ㆍ기후 요소와 마스크 판매량간 상관관계 파악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403232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산점도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ㆍ기후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요소와 마스크 판매량간 상관 관계 시각화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5744207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회귀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ㆍ기후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요소와 마스크 판매량간 인과 관계 파악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9599936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시계열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ㆍ기후변화에 따른 매출 예측 시계열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9861102"/>
                  </a:ext>
                </a:extLst>
              </a:tr>
              <a:tr h="233426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검색량과 판매량의 </a:t>
                      </a:r>
                      <a:b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파악</a:t>
                      </a:r>
                    </a:p>
                  </a:txBody>
                  <a:tcPr marL="7050" marR="7050" marT="7050" marB="0" anchor="ctr">
                    <a:lnL>
                      <a:noFill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Trend Chart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ㆍ검색량 및 매출 트렌드 확인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5105603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시계열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ㆍ검색량에 따른 판매량 예측 시계열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2056312"/>
                  </a:ext>
                </a:extLst>
              </a:tr>
              <a:tr h="233426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경제지수와 판매량의</a:t>
                      </a:r>
                      <a:b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파악 </a:t>
                      </a:r>
                    </a:p>
                  </a:txBody>
                  <a:tcPr marL="7050" marR="7050" marT="7050" marB="0" anchor="ctr">
                    <a:lnL>
                      <a:noFill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Trend Chart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ㆍ경제지수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및 매출 트렌드 확인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8777400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시계열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ㆍ경제지수에 따른 판매량 예측 시계열 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4689770"/>
                  </a:ext>
                </a:extLst>
              </a:tr>
              <a:tr h="233426"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마스크 수요 예측 모델링 </a:t>
                      </a:r>
                    </a:p>
                  </a:txBody>
                  <a:tcPr marL="7050" marR="7050" marT="7050" marB="0" anchor="ctr">
                    <a:lnL>
                      <a:noFill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회귀분석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ㆍ기후환경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미세먼지 예측 모델링 실시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5343177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의사결정나무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ㆍ미세먼지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마스크 판매량 예측 모델링 실시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8712386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랜덤포레스트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ㆍ전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요소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마스크 판매량 예측 모델링 실시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7665885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 Boosting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ㆍ설명력 가장 높은 모델링 실시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7988652"/>
                  </a:ext>
                </a:extLst>
              </a:tr>
              <a:tr h="233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XG Boost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ㆍ설명력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가장 높은 모델링 실시</a:t>
                      </a:r>
                    </a:p>
                  </a:txBody>
                  <a:tcPr marL="7050" marR="7050" marT="705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842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9976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251;g5e2071e836_4_4">
            <a:extLst>
              <a:ext uri="{FF2B5EF4-FFF2-40B4-BE49-F238E27FC236}">
                <a16:creationId xmlns:a16="http://schemas.microsoft.com/office/drawing/2014/main" id="{C0CBC9D6-C37C-402A-AEC5-6614E8E653DF}"/>
              </a:ext>
            </a:extLst>
          </p:cNvPr>
          <p:cNvSpPr txBox="1"/>
          <p:nvPr/>
        </p:nvSpPr>
        <p:spPr>
          <a:xfrm>
            <a:off x="200728" y="115575"/>
            <a:ext cx="739560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분석결과</a:t>
            </a:r>
            <a:endParaRPr lang="ko-KR" altLang="en-US"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249301-A8CD-415A-8215-78EF29072DE5}"/>
              </a:ext>
            </a:extLst>
          </p:cNvPr>
          <p:cNvSpPr txBox="1"/>
          <p:nvPr/>
        </p:nvSpPr>
        <p:spPr>
          <a:xfrm>
            <a:off x="262424" y="708152"/>
            <a:ext cx="8630751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r>
              <a:rPr lang="ko-KR" altLang="en-US" dirty="0" err="1"/>
              <a:t>미세먼지량은</a:t>
            </a:r>
            <a:r>
              <a:rPr lang="ko-KR" altLang="en-US" dirty="0"/>
              <a:t> 마스크 판매량에 단독적인 영향을 미치지 않음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 err="1"/>
              <a:t>검색량</a:t>
            </a:r>
            <a:r>
              <a:rPr lang="ko-KR" altLang="en-US" dirty="0"/>
              <a:t> 발생 시점에 </a:t>
            </a:r>
            <a:r>
              <a:rPr lang="ko-KR" altLang="en-US" dirty="0" err="1"/>
              <a:t>미세먼지량과</a:t>
            </a:r>
            <a:r>
              <a:rPr lang="ko-KR" altLang="en-US" dirty="0"/>
              <a:t> 마스크 판매량이 일치하므로</a:t>
            </a:r>
            <a:r>
              <a:rPr lang="en-US" altLang="ko-KR" dirty="0"/>
              <a:t>, </a:t>
            </a:r>
            <a:r>
              <a:rPr lang="ko-KR" altLang="en-US" dirty="0"/>
              <a:t>판매량과 </a:t>
            </a:r>
            <a:r>
              <a:rPr lang="ko-KR" altLang="en-US" dirty="0" err="1"/>
              <a:t>검색량의</a:t>
            </a:r>
            <a:r>
              <a:rPr lang="ko-KR" altLang="en-US" dirty="0"/>
              <a:t> 상관관계가 높을 것으로 예상되며 이를 주요 변수로 이용해 판매량을 정확하게 예측하는 수요 모델 개발</a:t>
            </a:r>
            <a:endParaRPr lang="en-US" altLang="ko-KR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A31E0AC-3EC0-4193-8888-43639EE2FD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5" t="3142" r="14017" b="14343"/>
          <a:stretch/>
        </p:blipFill>
        <p:spPr bwMode="auto">
          <a:xfrm>
            <a:off x="748938" y="1930551"/>
            <a:ext cx="7838972" cy="166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BBE090AC-CB51-44C7-A948-DBBB19EAC821}"/>
              </a:ext>
            </a:extLst>
          </p:cNvPr>
          <p:cNvSpPr/>
          <p:nvPr/>
        </p:nvSpPr>
        <p:spPr>
          <a:xfrm>
            <a:off x="253694" y="1724014"/>
            <a:ext cx="381589" cy="22367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err="1">
                <a:solidFill>
                  <a:schemeClr val="bg1"/>
                </a:solidFill>
                <a:latin typeface="+mn-ea"/>
              </a:rPr>
              <a:t>미세먼지량</a:t>
            </a:r>
            <a:r>
              <a:rPr lang="en-US" altLang="ko-KR" sz="1200" b="1" dirty="0">
                <a:solidFill>
                  <a:schemeClr val="bg1"/>
                </a:solidFill>
                <a:latin typeface="+mn-ea"/>
              </a:rPr>
              <a:t>/</a:t>
            </a:r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마스크판매량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74BACBD-D1BB-4F76-97C3-FFCDADD6ECC8}"/>
              </a:ext>
            </a:extLst>
          </p:cNvPr>
          <p:cNvSpPr/>
          <p:nvPr/>
        </p:nvSpPr>
        <p:spPr>
          <a:xfrm>
            <a:off x="704180" y="1718085"/>
            <a:ext cx="8186126" cy="2236743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19541E8-6B92-4D60-AA08-0E47158EB6A8}"/>
              </a:ext>
            </a:extLst>
          </p:cNvPr>
          <p:cNvSpPr/>
          <p:nvPr/>
        </p:nvSpPr>
        <p:spPr>
          <a:xfrm>
            <a:off x="253694" y="4000500"/>
            <a:ext cx="381589" cy="22427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판매량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1200" b="1" dirty="0">
                <a:solidFill>
                  <a:schemeClr val="bg1"/>
                </a:solidFill>
                <a:latin typeface="+mn-ea"/>
              </a:rPr>
              <a:t>/</a:t>
            </a:r>
          </a:p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미세먼지 </a:t>
            </a:r>
            <a:r>
              <a:rPr lang="ko-KR" altLang="en-US" sz="1200" b="1" dirty="0" err="1">
                <a:solidFill>
                  <a:schemeClr val="bg1"/>
                </a:solidFill>
                <a:latin typeface="+mn-ea"/>
              </a:rPr>
              <a:t>검색량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176D3F1-84DB-4961-A510-72E530237C15}"/>
              </a:ext>
            </a:extLst>
          </p:cNvPr>
          <p:cNvSpPr/>
          <p:nvPr/>
        </p:nvSpPr>
        <p:spPr>
          <a:xfrm>
            <a:off x="704180" y="4000545"/>
            <a:ext cx="8186126" cy="2236743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graphicFrame>
        <p:nvGraphicFramePr>
          <p:cNvPr id="81" name="표 80">
            <a:extLst>
              <a:ext uri="{FF2B5EF4-FFF2-40B4-BE49-F238E27FC236}">
                <a16:creationId xmlns:a16="http://schemas.microsoft.com/office/drawing/2014/main" id="{DF03ABFA-E564-41F9-93F6-387A25577038}"/>
              </a:ext>
            </a:extLst>
          </p:cNvPr>
          <p:cNvGraphicFramePr>
            <a:graphicFrameLocks noGrp="1"/>
          </p:cNvGraphicFramePr>
          <p:nvPr/>
        </p:nvGraphicFramePr>
        <p:xfrm>
          <a:off x="862322" y="6021301"/>
          <a:ext cx="7926675" cy="2159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067">
                  <a:extLst>
                    <a:ext uri="{9D8B030D-6E8A-4147-A177-3AD203B41FA5}">
                      <a16:colId xmlns:a16="http://schemas.microsoft.com/office/drawing/2014/main" val="3477761391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143267898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1602534011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94737655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1406829282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4043644451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4174837272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586484202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557193585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257623032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71218910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873101198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292125178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21410407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132512753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003924039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081213740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733347086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827879408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78305626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140772670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315036880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744831666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266388658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046441640"/>
                    </a:ext>
                  </a:extLst>
                </a:gridCol>
              </a:tblGrid>
              <a:tr h="215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2017. 1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10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2018.1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10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2019. 1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3016337"/>
                  </a:ext>
                </a:extLst>
              </a:tr>
            </a:tbl>
          </a:graphicData>
        </a:graphic>
      </p:graphicFrame>
      <p:graphicFrame>
        <p:nvGraphicFramePr>
          <p:cNvPr id="91" name="표 90">
            <a:extLst>
              <a:ext uri="{FF2B5EF4-FFF2-40B4-BE49-F238E27FC236}">
                <a16:creationId xmlns:a16="http://schemas.microsoft.com/office/drawing/2014/main" id="{25848D23-B4F5-403B-9963-D8F1EA0B2280}"/>
              </a:ext>
            </a:extLst>
          </p:cNvPr>
          <p:cNvGraphicFramePr>
            <a:graphicFrameLocks noGrp="1"/>
          </p:cNvGraphicFramePr>
          <p:nvPr/>
        </p:nvGraphicFramePr>
        <p:xfrm>
          <a:off x="862322" y="3739520"/>
          <a:ext cx="7926675" cy="2159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067">
                  <a:extLst>
                    <a:ext uri="{9D8B030D-6E8A-4147-A177-3AD203B41FA5}">
                      <a16:colId xmlns:a16="http://schemas.microsoft.com/office/drawing/2014/main" val="3477761391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143267898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1602534011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94737655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1406829282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4043644451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4174837272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586484202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557193585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257623032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71218910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873101198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292125178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21410407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132512753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003924039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081213740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733347086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827879408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783056267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2140772670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315036880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744831666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266388658"/>
                    </a:ext>
                  </a:extLst>
                </a:gridCol>
                <a:gridCol w="317067">
                  <a:extLst>
                    <a:ext uri="{9D8B030D-6E8A-4147-A177-3AD203B41FA5}">
                      <a16:colId xmlns:a16="http://schemas.microsoft.com/office/drawing/2014/main" val="3046441640"/>
                    </a:ext>
                  </a:extLst>
                </a:gridCol>
              </a:tblGrid>
              <a:tr h="215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2017. 1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10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2018.1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10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spc="-100" baseline="0" dirty="0">
                          <a:solidFill>
                            <a:sysClr val="windowText" lastClr="000000"/>
                          </a:solidFill>
                        </a:rPr>
                        <a:t>2019. 1</a:t>
                      </a:r>
                      <a:endParaRPr lang="ko-KR" altLang="en-US" sz="600" spc="-1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3016337"/>
                  </a:ext>
                </a:extLst>
              </a:tr>
            </a:tbl>
          </a:graphicData>
        </a:graphic>
      </p:graphicFrame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6565E075-E4DD-45AC-904D-39AB0D811854}"/>
              </a:ext>
            </a:extLst>
          </p:cNvPr>
          <p:cNvCxnSpPr>
            <a:cxnSpLocks/>
          </p:cNvCxnSpPr>
          <p:nvPr/>
        </p:nvCxnSpPr>
        <p:spPr>
          <a:xfrm>
            <a:off x="7380312" y="2049018"/>
            <a:ext cx="0" cy="1680631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8FEBC21-5B86-4061-9AE5-99FF5C698EAE}"/>
              </a:ext>
            </a:extLst>
          </p:cNvPr>
          <p:cNvCxnSpPr>
            <a:cxnSpLocks/>
          </p:cNvCxnSpPr>
          <p:nvPr/>
        </p:nvCxnSpPr>
        <p:spPr>
          <a:xfrm>
            <a:off x="7380312" y="4357410"/>
            <a:ext cx="0" cy="1680631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2487D11C-8B54-46AD-902E-AB5DA0A09ABC}"/>
              </a:ext>
            </a:extLst>
          </p:cNvPr>
          <p:cNvSpPr/>
          <p:nvPr/>
        </p:nvSpPr>
        <p:spPr>
          <a:xfrm>
            <a:off x="7462570" y="2117160"/>
            <a:ext cx="1326425" cy="1435901"/>
          </a:xfrm>
          <a:custGeom>
            <a:avLst/>
            <a:gdLst>
              <a:gd name="connsiteX0" fmla="*/ 34713 w 1256384"/>
              <a:gd name="connsiteY0" fmla="*/ 1002024 h 1243587"/>
              <a:gd name="connsiteX1" fmla="*/ 358563 w 1256384"/>
              <a:gd name="connsiteY1" fmla="*/ 135249 h 1243587"/>
              <a:gd name="connsiteX2" fmla="*/ 644313 w 1256384"/>
              <a:gd name="connsiteY2" fmla="*/ 344799 h 1243587"/>
              <a:gd name="connsiteX3" fmla="*/ 949113 w 1256384"/>
              <a:gd name="connsiteY3" fmla="*/ 1899 h 1243587"/>
              <a:gd name="connsiteX4" fmla="*/ 1253913 w 1256384"/>
              <a:gd name="connsiteY4" fmla="*/ 240024 h 1243587"/>
              <a:gd name="connsiteX5" fmla="*/ 1082463 w 1256384"/>
              <a:gd name="connsiteY5" fmla="*/ 906774 h 1243587"/>
              <a:gd name="connsiteX6" fmla="*/ 891963 w 1256384"/>
              <a:gd name="connsiteY6" fmla="*/ 830574 h 1243587"/>
              <a:gd name="connsiteX7" fmla="*/ 730038 w 1256384"/>
              <a:gd name="connsiteY7" fmla="*/ 925824 h 1243587"/>
              <a:gd name="connsiteX8" fmla="*/ 434763 w 1256384"/>
              <a:gd name="connsiteY8" fmla="*/ 678174 h 1243587"/>
              <a:gd name="connsiteX9" fmla="*/ 187113 w 1256384"/>
              <a:gd name="connsiteY9" fmla="*/ 1221099 h 1243587"/>
              <a:gd name="connsiteX10" fmla="*/ 25188 w 1256384"/>
              <a:gd name="connsiteY10" fmla="*/ 1125849 h 1243587"/>
              <a:gd name="connsiteX11" fmla="*/ 34713 w 1256384"/>
              <a:gd name="connsiteY11" fmla="*/ 1002024 h 1243587"/>
              <a:gd name="connsiteX0" fmla="*/ 48378 w 1270049"/>
              <a:gd name="connsiteY0" fmla="*/ 1002024 h 1255818"/>
              <a:gd name="connsiteX1" fmla="*/ 372228 w 1270049"/>
              <a:gd name="connsiteY1" fmla="*/ 135249 h 1255818"/>
              <a:gd name="connsiteX2" fmla="*/ 657978 w 1270049"/>
              <a:gd name="connsiteY2" fmla="*/ 344799 h 1255818"/>
              <a:gd name="connsiteX3" fmla="*/ 962778 w 1270049"/>
              <a:gd name="connsiteY3" fmla="*/ 1899 h 1255818"/>
              <a:gd name="connsiteX4" fmla="*/ 1267578 w 1270049"/>
              <a:gd name="connsiteY4" fmla="*/ 240024 h 1255818"/>
              <a:gd name="connsiteX5" fmla="*/ 1096128 w 1270049"/>
              <a:gd name="connsiteY5" fmla="*/ 906774 h 1255818"/>
              <a:gd name="connsiteX6" fmla="*/ 905628 w 1270049"/>
              <a:gd name="connsiteY6" fmla="*/ 830574 h 1255818"/>
              <a:gd name="connsiteX7" fmla="*/ 743703 w 1270049"/>
              <a:gd name="connsiteY7" fmla="*/ 925824 h 1255818"/>
              <a:gd name="connsiteX8" fmla="*/ 448428 w 1270049"/>
              <a:gd name="connsiteY8" fmla="*/ 678174 h 1255818"/>
              <a:gd name="connsiteX9" fmla="*/ 200778 w 1270049"/>
              <a:gd name="connsiteY9" fmla="*/ 1221099 h 1255818"/>
              <a:gd name="connsiteX10" fmla="*/ 15993 w 1270049"/>
              <a:gd name="connsiteY10" fmla="*/ 1194429 h 1255818"/>
              <a:gd name="connsiteX11" fmla="*/ 48378 w 1270049"/>
              <a:gd name="connsiteY11" fmla="*/ 1002024 h 1255818"/>
              <a:gd name="connsiteX0" fmla="*/ 48378 w 1270501"/>
              <a:gd name="connsiteY0" fmla="*/ 1001403 h 1255197"/>
              <a:gd name="connsiteX1" fmla="*/ 372228 w 1270501"/>
              <a:gd name="connsiteY1" fmla="*/ 134628 h 1255197"/>
              <a:gd name="connsiteX2" fmla="*/ 657978 w 1270501"/>
              <a:gd name="connsiteY2" fmla="*/ 344178 h 1255197"/>
              <a:gd name="connsiteX3" fmla="*/ 962778 w 1270501"/>
              <a:gd name="connsiteY3" fmla="*/ 1278 h 1255197"/>
              <a:gd name="connsiteX4" fmla="*/ 1267578 w 1270501"/>
              <a:gd name="connsiteY4" fmla="*/ 239403 h 1255197"/>
              <a:gd name="connsiteX5" fmla="*/ 1104836 w 1270501"/>
              <a:gd name="connsiteY5" fmla="*/ 540393 h 1255197"/>
              <a:gd name="connsiteX6" fmla="*/ 905628 w 1270501"/>
              <a:gd name="connsiteY6" fmla="*/ 829953 h 1255197"/>
              <a:gd name="connsiteX7" fmla="*/ 743703 w 1270501"/>
              <a:gd name="connsiteY7" fmla="*/ 925203 h 1255197"/>
              <a:gd name="connsiteX8" fmla="*/ 448428 w 1270501"/>
              <a:gd name="connsiteY8" fmla="*/ 677553 h 1255197"/>
              <a:gd name="connsiteX9" fmla="*/ 200778 w 1270501"/>
              <a:gd name="connsiteY9" fmla="*/ 1220478 h 1255197"/>
              <a:gd name="connsiteX10" fmla="*/ 15993 w 1270501"/>
              <a:gd name="connsiteY10" fmla="*/ 1193808 h 1255197"/>
              <a:gd name="connsiteX11" fmla="*/ 48378 w 1270501"/>
              <a:gd name="connsiteY11" fmla="*/ 1001403 h 1255197"/>
              <a:gd name="connsiteX0" fmla="*/ 48378 w 1270501"/>
              <a:gd name="connsiteY0" fmla="*/ 1001403 h 1255197"/>
              <a:gd name="connsiteX1" fmla="*/ 372228 w 1270501"/>
              <a:gd name="connsiteY1" fmla="*/ 134628 h 1255197"/>
              <a:gd name="connsiteX2" fmla="*/ 657978 w 1270501"/>
              <a:gd name="connsiteY2" fmla="*/ 344178 h 1255197"/>
              <a:gd name="connsiteX3" fmla="*/ 962778 w 1270501"/>
              <a:gd name="connsiteY3" fmla="*/ 1278 h 1255197"/>
              <a:gd name="connsiteX4" fmla="*/ 1267578 w 1270501"/>
              <a:gd name="connsiteY4" fmla="*/ 239403 h 1255197"/>
              <a:gd name="connsiteX5" fmla="*/ 1104836 w 1270501"/>
              <a:gd name="connsiteY5" fmla="*/ 540393 h 1255197"/>
              <a:gd name="connsiteX6" fmla="*/ 905628 w 1270501"/>
              <a:gd name="connsiteY6" fmla="*/ 829953 h 1255197"/>
              <a:gd name="connsiteX7" fmla="*/ 743703 w 1270501"/>
              <a:gd name="connsiteY7" fmla="*/ 925203 h 1255197"/>
              <a:gd name="connsiteX8" fmla="*/ 448428 w 1270501"/>
              <a:gd name="connsiteY8" fmla="*/ 677553 h 1255197"/>
              <a:gd name="connsiteX9" fmla="*/ 200778 w 1270501"/>
              <a:gd name="connsiteY9" fmla="*/ 1220478 h 1255197"/>
              <a:gd name="connsiteX10" fmla="*/ 15993 w 1270501"/>
              <a:gd name="connsiteY10" fmla="*/ 1193808 h 1255197"/>
              <a:gd name="connsiteX11" fmla="*/ 48378 w 1270501"/>
              <a:gd name="connsiteY11" fmla="*/ 1001403 h 1255197"/>
              <a:gd name="connsiteX0" fmla="*/ 48378 w 1270419"/>
              <a:gd name="connsiteY0" fmla="*/ 1001403 h 1255197"/>
              <a:gd name="connsiteX1" fmla="*/ 372228 w 1270419"/>
              <a:gd name="connsiteY1" fmla="*/ 134628 h 1255197"/>
              <a:gd name="connsiteX2" fmla="*/ 657978 w 1270419"/>
              <a:gd name="connsiteY2" fmla="*/ 344178 h 1255197"/>
              <a:gd name="connsiteX3" fmla="*/ 962778 w 1270419"/>
              <a:gd name="connsiteY3" fmla="*/ 1278 h 1255197"/>
              <a:gd name="connsiteX4" fmla="*/ 1267578 w 1270419"/>
              <a:gd name="connsiteY4" fmla="*/ 239403 h 1255197"/>
              <a:gd name="connsiteX5" fmla="*/ 1104836 w 1270419"/>
              <a:gd name="connsiteY5" fmla="*/ 540393 h 1255197"/>
              <a:gd name="connsiteX6" fmla="*/ 931754 w 1270419"/>
              <a:gd name="connsiteY6" fmla="*/ 768993 h 1255197"/>
              <a:gd name="connsiteX7" fmla="*/ 743703 w 1270419"/>
              <a:gd name="connsiteY7" fmla="*/ 925203 h 1255197"/>
              <a:gd name="connsiteX8" fmla="*/ 448428 w 1270419"/>
              <a:gd name="connsiteY8" fmla="*/ 677553 h 1255197"/>
              <a:gd name="connsiteX9" fmla="*/ 200778 w 1270419"/>
              <a:gd name="connsiteY9" fmla="*/ 1220478 h 1255197"/>
              <a:gd name="connsiteX10" fmla="*/ 15993 w 1270419"/>
              <a:gd name="connsiteY10" fmla="*/ 1193808 h 1255197"/>
              <a:gd name="connsiteX11" fmla="*/ 48378 w 1270419"/>
              <a:gd name="connsiteY11" fmla="*/ 1001403 h 1255197"/>
              <a:gd name="connsiteX0" fmla="*/ 48378 w 1194237"/>
              <a:gd name="connsiteY0" fmla="*/ 1001676 h 1255470"/>
              <a:gd name="connsiteX1" fmla="*/ 372228 w 1194237"/>
              <a:gd name="connsiteY1" fmla="*/ 134901 h 1255470"/>
              <a:gd name="connsiteX2" fmla="*/ 657978 w 1194237"/>
              <a:gd name="connsiteY2" fmla="*/ 344451 h 1255470"/>
              <a:gd name="connsiteX3" fmla="*/ 962778 w 1194237"/>
              <a:gd name="connsiteY3" fmla="*/ 1551 h 1255470"/>
              <a:gd name="connsiteX4" fmla="*/ 1189201 w 1194237"/>
              <a:gd name="connsiteY4" fmla="*/ 230968 h 1255470"/>
              <a:gd name="connsiteX5" fmla="*/ 1104836 w 1194237"/>
              <a:gd name="connsiteY5" fmla="*/ 540666 h 1255470"/>
              <a:gd name="connsiteX6" fmla="*/ 931754 w 1194237"/>
              <a:gd name="connsiteY6" fmla="*/ 769266 h 1255470"/>
              <a:gd name="connsiteX7" fmla="*/ 743703 w 1194237"/>
              <a:gd name="connsiteY7" fmla="*/ 925476 h 1255470"/>
              <a:gd name="connsiteX8" fmla="*/ 448428 w 1194237"/>
              <a:gd name="connsiteY8" fmla="*/ 677826 h 1255470"/>
              <a:gd name="connsiteX9" fmla="*/ 200778 w 1194237"/>
              <a:gd name="connsiteY9" fmla="*/ 1220751 h 1255470"/>
              <a:gd name="connsiteX10" fmla="*/ 15993 w 1194237"/>
              <a:gd name="connsiteY10" fmla="*/ 1194081 h 1255470"/>
              <a:gd name="connsiteX11" fmla="*/ 48378 w 1194237"/>
              <a:gd name="connsiteY11" fmla="*/ 1001676 h 1255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94237" h="1255470">
                <a:moveTo>
                  <a:pt x="48378" y="1001676"/>
                </a:moveTo>
                <a:cubicBezTo>
                  <a:pt x="107750" y="825146"/>
                  <a:pt x="270628" y="244438"/>
                  <a:pt x="372228" y="134901"/>
                </a:cubicBezTo>
                <a:cubicBezTo>
                  <a:pt x="473828" y="25364"/>
                  <a:pt x="559553" y="366676"/>
                  <a:pt x="657978" y="344451"/>
                </a:cubicBezTo>
                <a:cubicBezTo>
                  <a:pt x="756403" y="322226"/>
                  <a:pt x="874241" y="20465"/>
                  <a:pt x="962778" y="1551"/>
                </a:cubicBezTo>
                <a:cubicBezTo>
                  <a:pt x="1051315" y="-17363"/>
                  <a:pt x="1165525" y="141116"/>
                  <a:pt x="1189201" y="230968"/>
                </a:cubicBezTo>
                <a:cubicBezTo>
                  <a:pt x="1212877" y="320821"/>
                  <a:pt x="1147744" y="450950"/>
                  <a:pt x="1104836" y="540666"/>
                </a:cubicBezTo>
                <a:cubicBezTo>
                  <a:pt x="1061928" y="630382"/>
                  <a:pt x="991943" y="705131"/>
                  <a:pt x="931754" y="769266"/>
                </a:cubicBezTo>
                <a:cubicBezTo>
                  <a:pt x="871565" y="833401"/>
                  <a:pt x="824257" y="940716"/>
                  <a:pt x="743703" y="925476"/>
                </a:cubicBezTo>
                <a:cubicBezTo>
                  <a:pt x="663149" y="910236"/>
                  <a:pt x="538915" y="628614"/>
                  <a:pt x="448428" y="677826"/>
                </a:cubicBezTo>
                <a:cubicBezTo>
                  <a:pt x="357941" y="727038"/>
                  <a:pt x="269040" y="1146139"/>
                  <a:pt x="200778" y="1220751"/>
                </a:cubicBezTo>
                <a:cubicBezTo>
                  <a:pt x="132516" y="1295363"/>
                  <a:pt x="39805" y="1232181"/>
                  <a:pt x="15993" y="1194081"/>
                </a:cubicBezTo>
                <a:cubicBezTo>
                  <a:pt x="-7819" y="1155981"/>
                  <a:pt x="-10994" y="1178206"/>
                  <a:pt x="48378" y="1001676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1B56D99-FA8A-475B-ACCA-1C6AF192778F}"/>
              </a:ext>
            </a:extLst>
          </p:cNvPr>
          <p:cNvSpPr/>
          <p:nvPr/>
        </p:nvSpPr>
        <p:spPr>
          <a:xfrm>
            <a:off x="7446987" y="1776210"/>
            <a:ext cx="1382688" cy="40458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DAD7AD6-F252-49AF-BC2C-D1614D39D9A0}"/>
              </a:ext>
            </a:extLst>
          </p:cNvPr>
          <p:cNvCxnSpPr/>
          <p:nvPr/>
        </p:nvCxnSpPr>
        <p:spPr>
          <a:xfrm>
            <a:off x="7606568" y="2081111"/>
            <a:ext cx="29891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EA3E89C-17FD-4646-A6AA-4B2AC11877AA}"/>
              </a:ext>
            </a:extLst>
          </p:cNvPr>
          <p:cNvSpPr txBox="1"/>
          <p:nvPr/>
        </p:nvSpPr>
        <p:spPr>
          <a:xfrm>
            <a:off x="7940927" y="1980711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미세먼지량</a:t>
            </a:r>
            <a:endParaRPr lang="ko-KR" altLang="en-US" sz="800" b="1" dirty="0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2CD794EB-6A65-4482-B825-FE2924F6ABEF}"/>
              </a:ext>
            </a:extLst>
          </p:cNvPr>
          <p:cNvCxnSpPr/>
          <p:nvPr/>
        </p:nvCxnSpPr>
        <p:spPr>
          <a:xfrm>
            <a:off x="7606568" y="1912058"/>
            <a:ext cx="29891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4748090-B4D7-4420-A3D4-0C4CFA88ED5D}"/>
              </a:ext>
            </a:extLst>
          </p:cNvPr>
          <p:cNvSpPr txBox="1"/>
          <p:nvPr/>
        </p:nvSpPr>
        <p:spPr>
          <a:xfrm>
            <a:off x="7943376" y="1804038"/>
            <a:ext cx="8370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마스크 판매량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5531FA-A64E-4FC6-BA4C-0C130513FC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4" t="4964" r="15898" b="13862"/>
          <a:stretch/>
        </p:blipFill>
        <p:spPr bwMode="auto">
          <a:xfrm>
            <a:off x="890054" y="4105387"/>
            <a:ext cx="7748500" cy="1846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E12A7547-4D45-4FF3-86CD-EDB25E5E17CA}"/>
              </a:ext>
            </a:extLst>
          </p:cNvPr>
          <p:cNvSpPr/>
          <p:nvPr/>
        </p:nvSpPr>
        <p:spPr>
          <a:xfrm>
            <a:off x="7446987" y="4046015"/>
            <a:ext cx="1382688" cy="40458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0BF0008E-DE4D-47CF-8A5C-E126206D4147}"/>
              </a:ext>
            </a:extLst>
          </p:cNvPr>
          <p:cNvCxnSpPr/>
          <p:nvPr/>
        </p:nvCxnSpPr>
        <p:spPr>
          <a:xfrm>
            <a:off x="7606568" y="4339486"/>
            <a:ext cx="2989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A37BDE4-F727-43EB-9867-40AAD7496B78}"/>
              </a:ext>
            </a:extLst>
          </p:cNvPr>
          <p:cNvSpPr txBox="1"/>
          <p:nvPr/>
        </p:nvSpPr>
        <p:spPr>
          <a:xfrm>
            <a:off x="7940925" y="4239086"/>
            <a:ext cx="9396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미세먼지 </a:t>
            </a:r>
            <a:r>
              <a:rPr lang="ko-KR" altLang="en-US" sz="800" b="1" dirty="0" err="1"/>
              <a:t>검색량</a:t>
            </a:r>
            <a:endParaRPr lang="ko-KR" altLang="en-US" sz="800" b="1" dirty="0"/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98960395-AED7-4A61-81CA-314041910F9A}"/>
              </a:ext>
            </a:extLst>
          </p:cNvPr>
          <p:cNvCxnSpPr/>
          <p:nvPr/>
        </p:nvCxnSpPr>
        <p:spPr>
          <a:xfrm>
            <a:off x="7606568" y="4161080"/>
            <a:ext cx="29891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5699AD0-C4EE-46AD-8398-45E0601422E1}"/>
              </a:ext>
            </a:extLst>
          </p:cNvPr>
          <p:cNvSpPr txBox="1"/>
          <p:nvPr/>
        </p:nvSpPr>
        <p:spPr>
          <a:xfrm>
            <a:off x="7943374" y="4053060"/>
            <a:ext cx="8370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마스크 판매량</a:t>
            </a:r>
          </a:p>
        </p:txBody>
      </p:sp>
      <p:sp>
        <p:nvSpPr>
          <p:cNvPr id="49" name="자유형: 도형 48">
            <a:extLst>
              <a:ext uri="{FF2B5EF4-FFF2-40B4-BE49-F238E27FC236}">
                <a16:creationId xmlns:a16="http://schemas.microsoft.com/office/drawing/2014/main" id="{CCE63AA5-A029-4ECA-B81D-F48C80AE13CF}"/>
              </a:ext>
            </a:extLst>
          </p:cNvPr>
          <p:cNvSpPr/>
          <p:nvPr/>
        </p:nvSpPr>
        <p:spPr>
          <a:xfrm>
            <a:off x="7618402" y="4571194"/>
            <a:ext cx="1194237" cy="1255470"/>
          </a:xfrm>
          <a:custGeom>
            <a:avLst/>
            <a:gdLst>
              <a:gd name="connsiteX0" fmla="*/ 34713 w 1256384"/>
              <a:gd name="connsiteY0" fmla="*/ 1002024 h 1243587"/>
              <a:gd name="connsiteX1" fmla="*/ 358563 w 1256384"/>
              <a:gd name="connsiteY1" fmla="*/ 135249 h 1243587"/>
              <a:gd name="connsiteX2" fmla="*/ 644313 w 1256384"/>
              <a:gd name="connsiteY2" fmla="*/ 344799 h 1243587"/>
              <a:gd name="connsiteX3" fmla="*/ 949113 w 1256384"/>
              <a:gd name="connsiteY3" fmla="*/ 1899 h 1243587"/>
              <a:gd name="connsiteX4" fmla="*/ 1253913 w 1256384"/>
              <a:gd name="connsiteY4" fmla="*/ 240024 h 1243587"/>
              <a:gd name="connsiteX5" fmla="*/ 1082463 w 1256384"/>
              <a:gd name="connsiteY5" fmla="*/ 906774 h 1243587"/>
              <a:gd name="connsiteX6" fmla="*/ 891963 w 1256384"/>
              <a:gd name="connsiteY6" fmla="*/ 830574 h 1243587"/>
              <a:gd name="connsiteX7" fmla="*/ 730038 w 1256384"/>
              <a:gd name="connsiteY7" fmla="*/ 925824 h 1243587"/>
              <a:gd name="connsiteX8" fmla="*/ 434763 w 1256384"/>
              <a:gd name="connsiteY8" fmla="*/ 678174 h 1243587"/>
              <a:gd name="connsiteX9" fmla="*/ 187113 w 1256384"/>
              <a:gd name="connsiteY9" fmla="*/ 1221099 h 1243587"/>
              <a:gd name="connsiteX10" fmla="*/ 25188 w 1256384"/>
              <a:gd name="connsiteY10" fmla="*/ 1125849 h 1243587"/>
              <a:gd name="connsiteX11" fmla="*/ 34713 w 1256384"/>
              <a:gd name="connsiteY11" fmla="*/ 1002024 h 1243587"/>
              <a:gd name="connsiteX0" fmla="*/ 48378 w 1270049"/>
              <a:gd name="connsiteY0" fmla="*/ 1002024 h 1255818"/>
              <a:gd name="connsiteX1" fmla="*/ 372228 w 1270049"/>
              <a:gd name="connsiteY1" fmla="*/ 135249 h 1255818"/>
              <a:gd name="connsiteX2" fmla="*/ 657978 w 1270049"/>
              <a:gd name="connsiteY2" fmla="*/ 344799 h 1255818"/>
              <a:gd name="connsiteX3" fmla="*/ 962778 w 1270049"/>
              <a:gd name="connsiteY3" fmla="*/ 1899 h 1255818"/>
              <a:gd name="connsiteX4" fmla="*/ 1267578 w 1270049"/>
              <a:gd name="connsiteY4" fmla="*/ 240024 h 1255818"/>
              <a:gd name="connsiteX5" fmla="*/ 1096128 w 1270049"/>
              <a:gd name="connsiteY5" fmla="*/ 906774 h 1255818"/>
              <a:gd name="connsiteX6" fmla="*/ 905628 w 1270049"/>
              <a:gd name="connsiteY6" fmla="*/ 830574 h 1255818"/>
              <a:gd name="connsiteX7" fmla="*/ 743703 w 1270049"/>
              <a:gd name="connsiteY7" fmla="*/ 925824 h 1255818"/>
              <a:gd name="connsiteX8" fmla="*/ 448428 w 1270049"/>
              <a:gd name="connsiteY8" fmla="*/ 678174 h 1255818"/>
              <a:gd name="connsiteX9" fmla="*/ 200778 w 1270049"/>
              <a:gd name="connsiteY9" fmla="*/ 1221099 h 1255818"/>
              <a:gd name="connsiteX10" fmla="*/ 15993 w 1270049"/>
              <a:gd name="connsiteY10" fmla="*/ 1194429 h 1255818"/>
              <a:gd name="connsiteX11" fmla="*/ 48378 w 1270049"/>
              <a:gd name="connsiteY11" fmla="*/ 1002024 h 1255818"/>
              <a:gd name="connsiteX0" fmla="*/ 48378 w 1270501"/>
              <a:gd name="connsiteY0" fmla="*/ 1001403 h 1255197"/>
              <a:gd name="connsiteX1" fmla="*/ 372228 w 1270501"/>
              <a:gd name="connsiteY1" fmla="*/ 134628 h 1255197"/>
              <a:gd name="connsiteX2" fmla="*/ 657978 w 1270501"/>
              <a:gd name="connsiteY2" fmla="*/ 344178 h 1255197"/>
              <a:gd name="connsiteX3" fmla="*/ 962778 w 1270501"/>
              <a:gd name="connsiteY3" fmla="*/ 1278 h 1255197"/>
              <a:gd name="connsiteX4" fmla="*/ 1267578 w 1270501"/>
              <a:gd name="connsiteY4" fmla="*/ 239403 h 1255197"/>
              <a:gd name="connsiteX5" fmla="*/ 1104836 w 1270501"/>
              <a:gd name="connsiteY5" fmla="*/ 540393 h 1255197"/>
              <a:gd name="connsiteX6" fmla="*/ 905628 w 1270501"/>
              <a:gd name="connsiteY6" fmla="*/ 829953 h 1255197"/>
              <a:gd name="connsiteX7" fmla="*/ 743703 w 1270501"/>
              <a:gd name="connsiteY7" fmla="*/ 925203 h 1255197"/>
              <a:gd name="connsiteX8" fmla="*/ 448428 w 1270501"/>
              <a:gd name="connsiteY8" fmla="*/ 677553 h 1255197"/>
              <a:gd name="connsiteX9" fmla="*/ 200778 w 1270501"/>
              <a:gd name="connsiteY9" fmla="*/ 1220478 h 1255197"/>
              <a:gd name="connsiteX10" fmla="*/ 15993 w 1270501"/>
              <a:gd name="connsiteY10" fmla="*/ 1193808 h 1255197"/>
              <a:gd name="connsiteX11" fmla="*/ 48378 w 1270501"/>
              <a:gd name="connsiteY11" fmla="*/ 1001403 h 1255197"/>
              <a:gd name="connsiteX0" fmla="*/ 48378 w 1270501"/>
              <a:gd name="connsiteY0" fmla="*/ 1001403 h 1255197"/>
              <a:gd name="connsiteX1" fmla="*/ 372228 w 1270501"/>
              <a:gd name="connsiteY1" fmla="*/ 134628 h 1255197"/>
              <a:gd name="connsiteX2" fmla="*/ 657978 w 1270501"/>
              <a:gd name="connsiteY2" fmla="*/ 344178 h 1255197"/>
              <a:gd name="connsiteX3" fmla="*/ 962778 w 1270501"/>
              <a:gd name="connsiteY3" fmla="*/ 1278 h 1255197"/>
              <a:gd name="connsiteX4" fmla="*/ 1267578 w 1270501"/>
              <a:gd name="connsiteY4" fmla="*/ 239403 h 1255197"/>
              <a:gd name="connsiteX5" fmla="*/ 1104836 w 1270501"/>
              <a:gd name="connsiteY5" fmla="*/ 540393 h 1255197"/>
              <a:gd name="connsiteX6" fmla="*/ 905628 w 1270501"/>
              <a:gd name="connsiteY6" fmla="*/ 829953 h 1255197"/>
              <a:gd name="connsiteX7" fmla="*/ 743703 w 1270501"/>
              <a:gd name="connsiteY7" fmla="*/ 925203 h 1255197"/>
              <a:gd name="connsiteX8" fmla="*/ 448428 w 1270501"/>
              <a:gd name="connsiteY8" fmla="*/ 677553 h 1255197"/>
              <a:gd name="connsiteX9" fmla="*/ 200778 w 1270501"/>
              <a:gd name="connsiteY9" fmla="*/ 1220478 h 1255197"/>
              <a:gd name="connsiteX10" fmla="*/ 15993 w 1270501"/>
              <a:gd name="connsiteY10" fmla="*/ 1193808 h 1255197"/>
              <a:gd name="connsiteX11" fmla="*/ 48378 w 1270501"/>
              <a:gd name="connsiteY11" fmla="*/ 1001403 h 1255197"/>
              <a:gd name="connsiteX0" fmla="*/ 48378 w 1270419"/>
              <a:gd name="connsiteY0" fmla="*/ 1001403 h 1255197"/>
              <a:gd name="connsiteX1" fmla="*/ 372228 w 1270419"/>
              <a:gd name="connsiteY1" fmla="*/ 134628 h 1255197"/>
              <a:gd name="connsiteX2" fmla="*/ 657978 w 1270419"/>
              <a:gd name="connsiteY2" fmla="*/ 344178 h 1255197"/>
              <a:gd name="connsiteX3" fmla="*/ 962778 w 1270419"/>
              <a:gd name="connsiteY3" fmla="*/ 1278 h 1255197"/>
              <a:gd name="connsiteX4" fmla="*/ 1267578 w 1270419"/>
              <a:gd name="connsiteY4" fmla="*/ 239403 h 1255197"/>
              <a:gd name="connsiteX5" fmla="*/ 1104836 w 1270419"/>
              <a:gd name="connsiteY5" fmla="*/ 540393 h 1255197"/>
              <a:gd name="connsiteX6" fmla="*/ 931754 w 1270419"/>
              <a:gd name="connsiteY6" fmla="*/ 768993 h 1255197"/>
              <a:gd name="connsiteX7" fmla="*/ 743703 w 1270419"/>
              <a:gd name="connsiteY7" fmla="*/ 925203 h 1255197"/>
              <a:gd name="connsiteX8" fmla="*/ 448428 w 1270419"/>
              <a:gd name="connsiteY8" fmla="*/ 677553 h 1255197"/>
              <a:gd name="connsiteX9" fmla="*/ 200778 w 1270419"/>
              <a:gd name="connsiteY9" fmla="*/ 1220478 h 1255197"/>
              <a:gd name="connsiteX10" fmla="*/ 15993 w 1270419"/>
              <a:gd name="connsiteY10" fmla="*/ 1193808 h 1255197"/>
              <a:gd name="connsiteX11" fmla="*/ 48378 w 1270419"/>
              <a:gd name="connsiteY11" fmla="*/ 1001403 h 1255197"/>
              <a:gd name="connsiteX0" fmla="*/ 48378 w 1194237"/>
              <a:gd name="connsiteY0" fmla="*/ 1001676 h 1255470"/>
              <a:gd name="connsiteX1" fmla="*/ 372228 w 1194237"/>
              <a:gd name="connsiteY1" fmla="*/ 134901 h 1255470"/>
              <a:gd name="connsiteX2" fmla="*/ 657978 w 1194237"/>
              <a:gd name="connsiteY2" fmla="*/ 344451 h 1255470"/>
              <a:gd name="connsiteX3" fmla="*/ 962778 w 1194237"/>
              <a:gd name="connsiteY3" fmla="*/ 1551 h 1255470"/>
              <a:gd name="connsiteX4" fmla="*/ 1189201 w 1194237"/>
              <a:gd name="connsiteY4" fmla="*/ 230968 h 1255470"/>
              <a:gd name="connsiteX5" fmla="*/ 1104836 w 1194237"/>
              <a:gd name="connsiteY5" fmla="*/ 540666 h 1255470"/>
              <a:gd name="connsiteX6" fmla="*/ 931754 w 1194237"/>
              <a:gd name="connsiteY6" fmla="*/ 769266 h 1255470"/>
              <a:gd name="connsiteX7" fmla="*/ 743703 w 1194237"/>
              <a:gd name="connsiteY7" fmla="*/ 925476 h 1255470"/>
              <a:gd name="connsiteX8" fmla="*/ 448428 w 1194237"/>
              <a:gd name="connsiteY8" fmla="*/ 677826 h 1255470"/>
              <a:gd name="connsiteX9" fmla="*/ 200778 w 1194237"/>
              <a:gd name="connsiteY9" fmla="*/ 1220751 h 1255470"/>
              <a:gd name="connsiteX10" fmla="*/ 15993 w 1194237"/>
              <a:gd name="connsiteY10" fmla="*/ 1194081 h 1255470"/>
              <a:gd name="connsiteX11" fmla="*/ 48378 w 1194237"/>
              <a:gd name="connsiteY11" fmla="*/ 1001676 h 1255470"/>
              <a:gd name="connsiteX0" fmla="*/ 48378 w 1194237"/>
              <a:gd name="connsiteY0" fmla="*/ 1001676 h 1255470"/>
              <a:gd name="connsiteX1" fmla="*/ 372228 w 1194237"/>
              <a:gd name="connsiteY1" fmla="*/ 134901 h 1255470"/>
              <a:gd name="connsiteX2" fmla="*/ 657978 w 1194237"/>
              <a:gd name="connsiteY2" fmla="*/ 344451 h 1255470"/>
              <a:gd name="connsiteX3" fmla="*/ 962778 w 1194237"/>
              <a:gd name="connsiteY3" fmla="*/ 1551 h 1255470"/>
              <a:gd name="connsiteX4" fmla="*/ 1189201 w 1194237"/>
              <a:gd name="connsiteY4" fmla="*/ 230968 h 1255470"/>
              <a:gd name="connsiteX5" fmla="*/ 1104836 w 1194237"/>
              <a:gd name="connsiteY5" fmla="*/ 540666 h 1255470"/>
              <a:gd name="connsiteX6" fmla="*/ 931754 w 1194237"/>
              <a:gd name="connsiteY6" fmla="*/ 769266 h 1255470"/>
              <a:gd name="connsiteX7" fmla="*/ 743703 w 1194237"/>
              <a:gd name="connsiteY7" fmla="*/ 925476 h 1255470"/>
              <a:gd name="connsiteX8" fmla="*/ 491971 w 1194237"/>
              <a:gd name="connsiteY8" fmla="*/ 930374 h 1255470"/>
              <a:gd name="connsiteX9" fmla="*/ 200778 w 1194237"/>
              <a:gd name="connsiteY9" fmla="*/ 1220751 h 1255470"/>
              <a:gd name="connsiteX10" fmla="*/ 15993 w 1194237"/>
              <a:gd name="connsiteY10" fmla="*/ 1194081 h 1255470"/>
              <a:gd name="connsiteX11" fmla="*/ 48378 w 1194237"/>
              <a:gd name="connsiteY11" fmla="*/ 1001676 h 1255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94237" h="1255470">
                <a:moveTo>
                  <a:pt x="48378" y="1001676"/>
                </a:moveTo>
                <a:cubicBezTo>
                  <a:pt x="107750" y="825146"/>
                  <a:pt x="270628" y="244438"/>
                  <a:pt x="372228" y="134901"/>
                </a:cubicBezTo>
                <a:cubicBezTo>
                  <a:pt x="473828" y="25364"/>
                  <a:pt x="559553" y="366676"/>
                  <a:pt x="657978" y="344451"/>
                </a:cubicBezTo>
                <a:cubicBezTo>
                  <a:pt x="756403" y="322226"/>
                  <a:pt x="874241" y="20465"/>
                  <a:pt x="962778" y="1551"/>
                </a:cubicBezTo>
                <a:cubicBezTo>
                  <a:pt x="1051315" y="-17363"/>
                  <a:pt x="1165525" y="141116"/>
                  <a:pt x="1189201" y="230968"/>
                </a:cubicBezTo>
                <a:cubicBezTo>
                  <a:pt x="1212877" y="320821"/>
                  <a:pt x="1147744" y="450950"/>
                  <a:pt x="1104836" y="540666"/>
                </a:cubicBezTo>
                <a:cubicBezTo>
                  <a:pt x="1061928" y="630382"/>
                  <a:pt x="991943" y="705131"/>
                  <a:pt x="931754" y="769266"/>
                </a:cubicBezTo>
                <a:cubicBezTo>
                  <a:pt x="871565" y="833401"/>
                  <a:pt x="817000" y="898625"/>
                  <a:pt x="743703" y="925476"/>
                </a:cubicBezTo>
                <a:cubicBezTo>
                  <a:pt x="670406" y="952327"/>
                  <a:pt x="582458" y="881162"/>
                  <a:pt x="491971" y="930374"/>
                </a:cubicBezTo>
                <a:cubicBezTo>
                  <a:pt x="401484" y="979586"/>
                  <a:pt x="269040" y="1146139"/>
                  <a:pt x="200778" y="1220751"/>
                </a:cubicBezTo>
                <a:cubicBezTo>
                  <a:pt x="132516" y="1295363"/>
                  <a:pt x="39805" y="1232181"/>
                  <a:pt x="15993" y="1194081"/>
                </a:cubicBezTo>
                <a:cubicBezTo>
                  <a:pt x="-7819" y="1155981"/>
                  <a:pt x="-10994" y="1178206"/>
                  <a:pt x="48378" y="1001676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6031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1;g5e2071e836_4_4">
            <a:extLst>
              <a:ext uri="{FF2B5EF4-FFF2-40B4-BE49-F238E27FC236}">
                <a16:creationId xmlns:a16="http://schemas.microsoft.com/office/drawing/2014/main" id="{D2E6E662-C418-4B9F-8408-1D4762105417}"/>
              </a:ext>
            </a:extLst>
          </p:cNvPr>
          <p:cNvSpPr txBox="1"/>
          <p:nvPr/>
        </p:nvSpPr>
        <p:spPr>
          <a:xfrm>
            <a:off x="200728" y="115575"/>
            <a:ext cx="739560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분석결과</a:t>
            </a:r>
            <a:endParaRPr lang="ko-KR" altLang="en-US"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020FED-E145-4EEE-BB36-3C9FD6098C02}"/>
              </a:ext>
            </a:extLst>
          </p:cNvPr>
          <p:cNvSpPr txBox="1"/>
          <p:nvPr/>
        </p:nvSpPr>
        <p:spPr>
          <a:xfrm>
            <a:off x="262424" y="716861"/>
            <a:ext cx="8630751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 lvl="0">
              <a:defRPr/>
            </a:pPr>
            <a:r>
              <a:rPr kumimoji="0" lang="ko-KR" altLang="en-US" sz="1600" b="1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논문 </a:t>
            </a:r>
            <a:r>
              <a:rPr lang="ko-KR" altLang="en-US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확인</a:t>
            </a:r>
            <a:r>
              <a:rPr kumimoji="0" lang="ko-KR" altLang="en-US" sz="1600" b="1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결과</a:t>
            </a:r>
            <a:r>
              <a:rPr kumimoji="0" lang="en-US" altLang="ko-KR" sz="1600" b="1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1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미세먼지에 </a:t>
            </a:r>
            <a:r>
              <a:rPr lang="ko-KR" altLang="en-US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대한 지식이 있더라도</a:t>
            </a:r>
            <a:r>
              <a:rPr kumimoji="0" lang="en-US" altLang="ko-KR" sz="1600" b="1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lang="ko-KR" altLang="en-US" dirty="0">
                <a:solidFill>
                  <a:prstClr val="black"/>
                </a:solidFill>
              </a:rPr>
              <a:t>마스크 구매로 연결되기 위해서는 미세먼지 민감도가 높아야 하므로</a:t>
            </a:r>
            <a:r>
              <a:rPr lang="en-US" altLang="ko-KR" dirty="0">
                <a:solidFill>
                  <a:prstClr val="black"/>
                </a:solidFill>
              </a:rPr>
              <a:t>, </a:t>
            </a:r>
            <a:r>
              <a:rPr lang="ko-KR" altLang="en-US" dirty="0">
                <a:solidFill>
                  <a:prstClr val="black"/>
                </a:solidFill>
              </a:rPr>
              <a:t>지역별 민감도 파악을 통해 최우선 </a:t>
            </a:r>
            <a:r>
              <a:rPr lang="ko-KR" altLang="en-US" dirty="0" err="1">
                <a:solidFill>
                  <a:prstClr val="black"/>
                </a:solidFill>
              </a:rPr>
              <a:t>진출지</a:t>
            </a:r>
            <a:r>
              <a:rPr lang="ko-KR" altLang="en-US" dirty="0">
                <a:solidFill>
                  <a:prstClr val="black"/>
                </a:solidFill>
              </a:rPr>
              <a:t> 선정</a:t>
            </a:r>
            <a:endParaRPr kumimoji="0" lang="en-US" altLang="ko-KR" sz="1600" b="1" i="0" u="none" strike="noStrike" kern="1200" cap="none" spc="-1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66FD824-16F1-4FA4-82C2-2F5BD58D72E4}"/>
              </a:ext>
            </a:extLst>
          </p:cNvPr>
          <p:cNvSpPr txBox="1"/>
          <p:nvPr/>
        </p:nvSpPr>
        <p:spPr>
          <a:xfrm>
            <a:off x="4419318" y="6237288"/>
            <a:ext cx="45817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-1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곽충신</a:t>
            </a:r>
            <a:r>
              <a:rPr kumimoji="0" lang="en-US" altLang="ko-KR" sz="10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“</a:t>
            </a:r>
            <a:r>
              <a:rPr kumimoji="0" lang="ko-KR" altLang="en-US" sz="10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미세먼지 위험지각과 마스크 착용 증진방안에 관한 연구“</a:t>
            </a:r>
            <a:r>
              <a:rPr kumimoji="0" lang="en-US" altLang="ko-KR" sz="10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., 2017 </a:t>
            </a:r>
            <a:r>
              <a:rPr kumimoji="0" lang="en-US" altLang="ko-KR" sz="1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(Base: 206</a:t>
            </a:r>
            <a:r>
              <a:rPr kumimoji="0" lang="ko-KR" altLang="en-US" sz="1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명</a:t>
            </a:r>
            <a:r>
              <a:rPr kumimoji="0" lang="en-US" altLang="ko-KR" sz="1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1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98AFB101-6D40-419D-A326-D54135A7132E}"/>
              </a:ext>
            </a:extLst>
          </p:cNvPr>
          <p:cNvSpPr/>
          <p:nvPr/>
        </p:nvSpPr>
        <p:spPr>
          <a:xfrm>
            <a:off x="261366" y="1686285"/>
            <a:ext cx="8620210" cy="4551003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1BC9365-DF8D-4933-8851-77DF086D9057}"/>
              </a:ext>
            </a:extLst>
          </p:cNvPr>
          <p:cNvSpPr/>
          <p:nvPr/>
        </p:nvSpPr>
        <p:spPr>
          <a:xfrm>
            <a:off x="264581" y="1713542"/>
            <a:ext cx="8628594" cy="3210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소비자의 미세먼지 대응 심리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880BBC2-4C33-45F5-9080-AA9F07BDDF75}"/>
              </a:ext>
            </a:extLst>
          </p:cNvPr>
          <p:cNvSpPr/>
          <p:nvPr/>
        </p:nvSpPr>
        <p:spPr>
          <a:xfrm>
            <a:off x="416221" y="2157647"/>
            <a:ext cx="8327547" cy="6338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002060"/>
            </a:solidFill>
            <a:prstDash val="solid"/>
          </a:ln>
          <a:effectLst/>
        </p:spPr>
        <p:txBody>
          <a:bodyPr lIns="90000" bIns="468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미세먼지 양이 많을 때보다</a:t>
            </a:r>
            <a:r>
              <a:rPr lang="en-US" altLang="ko-KR" sz="1400" b="1" kern="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400" b="1" i="0" u="sng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미세먼지에 대한 민감도가 높을 때 마스크 구매로 연결됨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2672FF13-F7EE-4936-AAC8-3058033AAACF}"/>
              </a:ext>
            </a:extLst>
          </p:cNvPr>
          <p:cNvSpPr/>
          <p:nvPr/>
        </p:nvSpPr>
        <p:spPr>
          <a:xfrm>
            <a:off x="608460" y="2991000"/>
            <a:ext cx="1302096" cy="130209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400" b="1" dirty="0"/>
              <a:t>미세먼지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지식</a:t>
            </a: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4BC94F61-8E8F-434C-A919-B1E9134F89D2}"/>
              </a:ext>
            </a:extLst>
          </p:cNvPr>
          <p:cNvSpPr/>
          <p:nvPr/>
        </p:nvSpPr>
        <p:spPr>
          <a:xfrm>
            <a:off x="7206729" y="3626073"/>
            <a:ext cx="1452012" cy="145201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마스크</a:t>
            </a:r>
            <a:r>
              <a:rPr lang="en-US" altLang="ko-KR" sz="12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ko-KR" altLang="en-US" sz="12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구매</a:t>
            </a:r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444D59BB-7A29-4532-8732-8E8EFFF835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585" y="3026173"/>
            <a:ext cx="656970" cy="656970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905F3375-951B-4AB4-8F48-5E13FDB01A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080" y="5187995"/>
            <a:ext cx="656970" cy="656970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E0C242BE-FC38-4F7E-9115-536E43FFBC7D}"/>
              </a:ext>
            </a:extLst>
          </p:cNvPr>
          <p:cNvSpPr txBox="1"/>
          <p:nvPr/>
        </p:nvSpPr>
        <p:spPr>
          <a:xfrm>
            <a:off x="3689061" y="3747755"/>
            <a:ext cx="8322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b="1" dirty="0"/>
              <a:t>민감한 </a:t>
            </a:r>
            <a:r>
              <a:rPr lang="en-US" altLang="ko-KR" sz="1000" b="1" dirty="0"/>
              <a:t>A</a:t>
            </a:r>
            <a:r>
              <a:rPr lang="ko-KR" altLang="en-US" sz="1000" b="1" dirty="0"/>
              <a:t>씨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CE781B4-BCCA-4468-9D85-D52FB7E9CE17}"/>
              </a:ext>
            </a:extLst>
          </p:cNvPr>
          <p:cNvSpPr txBox="1"/>
          <p:nvPr/>
        </p:nvSpPr>
        <p:spPr>
          <a:xfrm>
            <a:off x="3697762" y="5837830"/>
            <a:ext cx="8242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b="1" dirty="0"/>
              <a:t>둔감한 </a:t>
            </a:r>
            <a:r>
              <a:rPr lang="en-US" altLang="ko-KR" sz="1000" b="1" dirty="0"/>
              <a:t>B</a:t>
            </a:r>
            <a:r>
              <a:rPr lang="ko-KR" altLang="en-US" sz="1000" b="1" dirty="0"/>
              <a:t>씨</a:t>
            </a:r>
          </a:p>
        </p:txBody>
      </p: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09754FE2-3DD2-4A21-AEC7-9D3BAEC1BDD4}"/>
              </a:ext>
            </a:extLst>
          </p:cNvPr>
          <p:cNvCxnSpPr>
            <a:stCxn id="5" idx="6"/>
            <a:endCxn id="73" idx="1"/>
          </p:cNvCxnSpPr>
          <p:nvPr/>
        </p:nvCxnSpPr>
        <p:spPr>
          <a:xfrm flipV="1">
            <a:off x="1910556" y="3354658"/>
            <a:ext cx="1845029" cy="287390"/>
          </a:xfrm>
          <a:prstGeom prst="bentConnector3">
            <a:avLst/>
          </a:pr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4CA04D4E-EFA9-429B-B7CA-FFCDF3C3D759}"/>
              </a:ext>
            </a:extLst>
          </p:cNvPr>
          <p:cNvCxnSpPr>
            <a:cxnSpLocks/>
            <a:stCxn id="5" idx="6"/>
            <a:endCxn id="74" idx="1"/>
          </p:cNvCxnSpPr>
          <p:nvPr/>
        </p:nvCxnSpPr>
        <p:spPr>
          <a:xfrm>
            <a:off x="1910556" y="3642048"/>
            <a:ext cx="1850524" cy="1874432"/>
          </a:xfrm>
          <a:prstGeom prst="bentConnector3">
            <a:avLst/>
          </a:pr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DC43D798-9569-4B7E-9013-9F25B5687EC6}"/>
              </a:ext>
            </a:extLst>
          </p:cNvPr>
          <p:cNvCxnSpPr>
            <a:cxnSpLocks/>
            <a:endCxn id="73" idx="1"/>
          </p:cNvCxnSpPr>
          <p:nvPr/>
        </p:nvCxnSpPr>
        <p:spPr>
          <a:xfrm flipV="1">
            <a:off x="1910556" y="3354658"/>
            <a:ext cx="1845029" cy="1994842"/>
          </a:xfrm>
          <a:prstGeom prst="bentConnector3">
            <a:avLst/>
          </a:pr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95605E0C-8672-40DF-AA26-B8EA293679C5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1910556" y="5349500"/>
            <a:ext cx="1850524" cy="166980"/>
          </a:xfrm>
          <a:prstGeom prst="bentConnector3">
            <a:avLst/>
          </a:pr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1" name="자유형: 도형 100">
            <a:extLst>
              <a:ext uri="{FF2B5EF4-FFF2-40B4-BE49-F238E27FC236}">
                <a16:creationId xmlns:a16="http://schemas.microsoft.com/office/drawing/2014/main" id="{D352ED7C-2E48-4BB0-8E52-AFECC479469C}"/>
              </a:ext>
            </a:extLst>
          </p:cNvPr>
          <p:cNvSpPr/>
          <p:nvPr/>
        </p:nvSpPr>
        <p:spPr>
          <a:xfrm>
            <a:off x="4087905" y="4940300"/>
            <a:ext cx="1041400" cy="450850"/>
          </a:xfrm>
          <a:custGeom>
            <a:avLst/>
            <a:gdLst>
              <a:gd name="connsiteX0" fmla="*/ 0 w 1041400"/>
              <a:gd name="connsiteY0" fmla="*/ 196850 h 450850"/>
              <a:gd name="connsiteX1" fmla="*/ 0 w 1041400"/>
              <a:gd name="connsiteY1" fmla="*/ 0 h 450850"/>
              <a:gd name="connsiteX2" fmla="*/ 1041400 w 1041400"/>
              <a:gd name="connsiteY2" fmla="*/ 0 h 450850"/>
              <a:gd name="connsiteX3" fmla="*/ 590550 w 1041400"/>
              <a:gd name="connsiteY3" fmla="*/ 450850 h 45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1400" h="450850">
                <a:moveTo>
                  <a:pt x="0" y="196850"/>
                </a:moveTo>
                <a:lnTo>
                  <a:pt x="0" y="0"/>
                </a:lnTo>
                <a:lnTo>
                  <a:pt x="1041400" y="0"/>
                </a:lnTo>
                <a:lnTo>
                  <a:pt x="590550" y="450850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5" name="연결선: 꺾임 94">
            <a:extLst>
              <a:ext uri="{FF2B5EF4-FFF2-40B4-BE49-F238E27FC236}">
                <a16:creationId xmlns:a16="http://schemas.microsoft.com/office/drawing/2014/main" id="{0E1AB96D-C705-4928-BCF3-9C8F5BE8E9C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542880" y="2472284"/>
            <a:ext cx="181620" cy="3099238"/>
          </a:xfrm>
          <a:prstGeom prst="bentConnector2">
            <a:avLst/>
          </a:pr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0" name="화살표: 위쪽/아래쪽 109">
            <a:extLst>
              <a:ext uri="{FF2B5EF4-FFF2-40B4-BE49-F238E27FC236}">
                <a16:creationId xmlns:a16="http://schemas.microsoft.com/office/drawing/2014/main" id="{21529C97-EC13-475E-A183-BBF09756B0E7}"/>
              </a:ext>
            </a:extLst>
          </p:cNvPr>
          <p:cNvSpPr/>
          <p:nvPr/>
        </p:nvSpPr>
        <p:spPr>
          <a:xfrm>
            <a:off x="5023098" y="3212976"/>
            <a:ext cx="504056" cy="2454046"/>
          </a:xfrm>
          <a:prstGeom prst="upDownArrow">
            <a:avLst/>
          </a:prstGeom>
          <a:gradFill>
            <a:gsLst>
              <a:gs pos="50000">
                <a:schemeClr val="bg1"/>
              </a:gs>
              <a:gs pos="0">
                <a:schemeClr val="tx1"/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ysClr val="windowText" lastClr="000000"/>
                </a:solidFill>
              </a:rPr>
              <a:t>미세</a:t>
            </a:r>
            <a:endParaRPr lang="en-US" altLang="ko-KR" sz="1400" b="1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400" b="1" dirty="0">
                <a:solidFill>
                  <a:sysClr val="windowText" lastClr="000000"/>
                </a:solidFill>
              </a:rPr>
              <a:t>먼지 </a:t>
            </a:r>
            <a:endParaRPr lang="en-US" altLang="ko-KR" sz="1400" b="1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400" b="1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400" b="1" dirty="0">
                <a:solidFill>
                  <a:sysClr val="windowText" lastClr="000000"/>
                </a:solidFill>
              </a:rPr>
              <a:t>민감도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596A306-88B4-44B8-AF03-A92CA7F6C9C6}"/>
              </a:ext>
            </a:extLst>
          </p:cNvPr>
          <p:cNvSpPr txBox="1"/>
          <p:nvPr/>
        </p:nvSpPr>
        <p:spPr>
          <a:xfrm>
            <a:off x="5030021" y="2919255"/>
            <a:ext cx="492443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200" b="1"/>
              <a:t>높음</a:t>
            </a:r>
            <a:endParaRPr lang="ko-KR" altLang="en-US" sz="1200" b="1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B7B19C3-36F6-4D05-8A64-9448B2E603DD}"/>
              </a:ext>
            </a:extLst>
          </p:cNvPr>
          <p:cNvSpPr txBox="1"/>
          <p:nvPr/>
        </p:nvSpPr>
        <p:spPr>
          <a:xfrm>
            <a:off x="5030021" y="5670813"/>
            <a:ext cx="492443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200" b="1" dirty="0"/>
              <a:t>낮음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494C76FB-8822-4050-A598-54369EFC4C32}"/>
              </a:ext>
            </a:extLst>
          </p:cNvPr>
          <p:cNvSpPr/>
          <p:nvPr/>
        </p:nvSpPr>
        <p:spPr>
          <a:xfrm>
            <a:off x="608460" y="4698452"/>
            <a:ext cx="1302096" cy="130209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미세먼지위험인지</a:t>
            </a:r>
            <a:endParaRPr lang="en-US" altLang="ko-KR" sz="1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A5E1625-0AD5-4679-86CB-E356A6B4C367}"/>
              </a:ext>
            </a:extLst>
          </p:cNvPr>
          <p:cNvSpPr txBox="1"/>
          <p:nvPr/>
        </p:nvSpPr>
        <p:spPr>
          <a:xfrm>
            <a:off x="249766" y="1489942"/>
            <a:ext cx="60504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* </a:t>
            </a:r>
            <a:r>
              <a:rPr kumimoji="0" lang="ko-KR" altLang="en-US" sz="100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미세먼지 민감도 </a:t>
            </a:r>
            <a:r>
              <a:rPr kumimoji="0" lang="en-US" altLang="ko-KR" sz="100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00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소비자가 미세먼지의 위험성을 인식하게 되었을 때</a:t>
            </a:r>
            <a:r>
              <a:rPr kumimoji="0" lang="en-US" altLang="ko-KR" sz="100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00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위험을 회피하려고 하는 정도</a:t>
            </a:r>
            <a:r>
              <a:rPr kumimoji="0" lang="en-US" altLang="ko-KR" sz="100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endParaRPr kumimoji="0" lang="ko-KR" altLang="en-US" sz="100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7851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10">
            <a:extLst>
              <a:ext uri="{FF2B5EF4-FFF2-40B4-BE49-F238E27FC236}">
                <a16:creationId xmlns:a16="http://schemas.microsoft.com/office/drawing/2014/main" id="{3F51A0D2-5C98-4B14-9DBF-D57C86DDFC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9" t="4860" r="4095" b="5261"/>
          <a:stretch/>
        </p:blipFill>
        <p:spPr bwMode="auto">
          <a:xfrm>
            <a:off x="829096" y="4378822"/>
            <a:ext cx="7902897" cy="1761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2">
            <a:extLst>
              <a:ext uri="{FF2B5EF4-FFF2-40B4-BE49-F238E27FC236}">
                <a16:creationId xmlns:a16="http://schemas.microsoft.com/office/drawing/2014/main" id="{5CBDBCBC-E029-4F48-956C-5149576F58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9" t="5481" r="5612" b="4590"/>
          <a:stretch/>
        </p:blipFill>
        <p:spPr bwMode="auto">
          <a:xfrm>
            <a:off x="868087" y="2074849"/>
            <a:ext cx="7770051" cy="1762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251;g5e2071e836_4_4">
            <a:extLst>
              <a:ext uri="{FF2B5EF4-FFF2-40B4-BE49-F238E27FC236}">
                <a16:creationId xmlns:a16="http://schemas.microsoft.com/office/drawing/2014/main" id="{63760343-471D-4390-B86F-A7D07B29B646}"/>
              </a:ext>
            </a:extLst>
          </p:cNvPr>
          <p:cNvSpPr txBox="1"/>
          <p:nvPr/>
        </p:nvSpPr>
        <p:spPr>
          <a:xfrm>
            <a:off x="200728" y="115575"/>
            <a:ext cx="739560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분석결과</a:t>
            </a:r>
            <a:endParaRPr lang="ko-KR" altLang="en-US"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15867B-2BA3-4D6A-A6DF-5E9A460D2B3C}"/>
              </a:ext>
            </a:extLst>
          </p:cNvPr>
          <p:cNvSpPr/>
          <p:nvPr/>
        </p:nvSpPr>
        <p:spPr>
          <a:xfrm>
            <a:off x="253694" y="1724798"/>
            <a:ext cx="381589" cy="22427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지역별 </a:t>
            </a:r>
            <a:endParaRPr lang="en-US" altLang="ko-KR" sz="1050" b="1" dirty="0">
              <a:solidFill>
                <a:schemeClr val="bg1"/>
              </a:solidFill>
              <a:latin typeface="+mn-ea"/>
            </a:endParaRPr>
          </a:p>
          <a:p>
            <a:pPr algn="ctr"/>
            <a:endParaRPr lang="en-US" altLang="ko-KR" sz="105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판매량</a:t>
            </a:r>
            <a:endParaRPr lang="en-US" altLang="ko-KR" sz="105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/</a:t>
            </a:r>
          </a:p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지역별 인구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5FCD1FB-48E5-4E4D-B095-BE0A880A8AF6}"/>
              </a:ext>
            </a:extLst>
          </p:cNvPr>
          <p:cNvSpPr txBox="1"/>
          <p:nvPr/>
        </p:nvSpPr>
        <p:spPr>
          <a:xfrm>
            <a:off x="262424" y="716861"/>
            <a:ext cx="8630751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r>
              <a:rPr lang="ko-KR" altLang="en-US" dirty="0"/>
              <a:t>지역별 인구가 많을 수록</a:t>
            </a:r>
            <a:r>
              <a:rPr lang="en-US" altLang="ko-KR" dirty="0"/>
              <a:t> </a:t>
            </a:r>
            <a:r>
              <a:rPr lang="ko-KR" altLang="en-US" dirty="0"/>
              <a:t>마스크 판매량이 높게 나타나므로</a:t>
            </a:r>
            <a:r>
              <a:rPr lang="en-US" altLang="ko-KR" dirty="0"/>
              <a:t>, </a:t>
            </a:r>
            <a:r>
              <a:rPr lang="ko-KR" altLang="en-US" dirty="0"/>
              <a:t>인구 수 많은 지역 진출 우선 고려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평균연령이 아주 높거나 낮을 경우 마스크 판매량이 낮게 나타남</a:t>
            </a:r>
            <a:endParaRPr lang="en-US" altLang="ko-KR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823E0C8-A463-4D83-B79A-70E31E55E2D8}"/>
              </a:ext>
            </a:extLst>
          </p:cNvPr>
          <p:cNvGrpSpPr/>
          <p:nvPr/>
        </p:nvGrpSpPr>
        <p:grpSpPr>
          <a:xfrm>
            <a:off x="7526087" y="1772816"/>
            <a:ext cx="1313047" cy="404584"/>
            <a:chOff x="7302814" y="4359771"/>
            <a:chExt cx="1313047" cy="40458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0B21898-336E-413C-ABD9-12711BC95F13}"/>
                </a:ext>
              </a:extLst>
            </p:cNvPr>
            <p:cNvSpPr/>
            <p:nvPr/>
          </p:nvSpPr>
          <p:spPr>
            <a:xfrm>
              <a:off x="7302814" y="4359771"/>
              <a:ext cx="1299977" cy="40458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C5DB435-4936-4C12-99FC-97A1489225A3}"/>
                </a:ext>
              </a:extLst>
            </p:cNvPr>
            <p:cNvSpPr txBox="1"/>
            <p:nvPr/>
          </p:nvSpPr>
          <p:spPr>
            <a:xfrm>
              <a:off x="7778772" y="4385898"/>
              <a:ext cx="83708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b="1" dirty="0"/>
                <a:t>마스크 판매량</a:t>
              </a: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3A9509E1-8E87-43C5-8FDE-0962D7430437}"/>
                </a:ext>
              </a:extLst>
            </p:cNvPr>
            <p:cNvCxnSpPr/>
            <p:nvPr/>
          </p:nvCxnSpPr>
          <p:spPr>
            <a:xfrm>
              <a:off x="7458949" y="4652575"/>
              <a:ext cx="288032" cy="0"/>
            </a:xfrm>
            <a:prstGeom prst="line">
              <a:avLst/>
            </a:prstGeom>
            <a:ln w="38100">
              <a:solidFill>
                <a:srgbClr val="9966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1EAB002-1A49-4460-8226-9A88BC59FFEC}"/>
                </a:ext>
              </a:extLst>
            </p:cNvPr>
            <p:cNvSpPr txBox="1"/>
            <p:nvPr/>
          </p:nvSpPr>
          <p:spPr>
            <a:xfrm>
              <a:off x="7781132" y="4548911"/>
              <a:ext cx="49244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b="1" dirty="0"/>
                <a:t>인구수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E81CDFE-8CB8-4304-A7F7-D88314CFD208}"/>
                </a:ext>
              </a:extLst>
            </p:cNvPr>
            <p:cNvSpPr/>
            <p:nvPr/>
          </p:nvSpPr>
          <p:spPr>
            <a:xfrm>
              <a:off x="7455632" y="4451286"/>
              <a:ext cx="292230" cy="102671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A39E504-54FB-4029-B515-031EB7A7FE40}"/>
              </a:ext>
            </a:extLst>
          </p:cNvPr>
          <p:cNvSpPr/>
          <p:nvPr/>
        </p:nvSpPr>
        <p:spPr>
          <a:xfrm>
            <a:off x="704180" y="1718085"/>
            <a:ext cx="8186126" cy="2236743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EF42B380-0558-4E51-8858-1DE249C8E83B}"/>
              </a:ext>
            </a:extLst>
          </p:cNvPr>
          <p:cNvCxnSpPr>
            <a:cxnSpLocks/>
          </p:cNvCxnSpPr>
          <p:nvPr/>
        </p:nvCxnSpPr>
        <p:spPr>
          <a:xfrm>
            <a:off x="1475656" y="4517907"/>
            <a:ext cx="6700049" cy="741762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3E4EE6C-5354-436A-A05B-D74445EAAB93}"/>
              </a:ext>
            </a:extLst>
          </p:cNvPr>
          <p:cNvSpPr/>
          <p:nvPr/>
        </p:nvSpPr>
        <p:spPr>
          <a:xfrm>
            <a:off x="253694" y="4000500"/>
            <a:ext cx="381589" cy="22427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평균 연령 </a:t>
            </a:r>
            <a:r>
              <a:rPr lang="en-US" altLang="ko-KR" sz="1200" b="1" dirty="0">
                <a:solidFill>
                  <a:schemeClr val="bg1"/>
                </a:solidFill>
                <a:latin typeface="+mn-ea"/>
              </a:rPr>
              <a:t>/</a:t>
            </a:r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마스크판매량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26DE3B3-404C-4FB8-975B-B595D205A4EC}"/>
              </a:ext>
            </a:extLst>
          </p:cNvPr>
          <p:cNvSpPr/>
          <p:nvPr/>
        </p:nvSpPr>
        <p:spPr>
          <a:xfrm>
            <a:off x="704180" y="4000545"/>
            <a:ext cx="8186126" cy="2236743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30E0476-9E57-4FF0-9FE5-698A3C1B2EFF}"/>
              </a:ext>
            </a:extLst>
          </p:cNvPr>
          <p:cNvSpPr/>
          <p:nvPr/>
        </p:nvSpPr>
        <p:spPr>
          <a:xfrm>
            <a:off x="7525717" y="4061008"/>
            <a:ext cx="1299977" cy="40458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75C852C-D6B3-4D86-935F-29DEBB9C7EF5}"/>
              </a:ext>
            </a:extLst>
          </p:cNvPr>
          <p:cNvSpPr txBox="1"/>
          <p:nvPr/>
        </p:nvSpPr>
        <p:spPr>
          <a:xfrm>
            <a:off x="8001675" y="4087135"/>
            <a:ext cx="8370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마스크 판매량</a:t>
            </a: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D628359C-8416-4899-9932-D6C822E21BA0}"/>
              </a:ext>
            </a:extLst>
          </p:cNvPr>
          <p:cNvCxnSpPr/>
          <p:nvPr/>
        </p:nvCxnSpPr>
        <p:spPr>
          <a:xfrm>
            <a:off x="7681852" y="4353812"/>
            <a:ext cx="288032" cy="0"/>
          </a:xfrm>
          <a:prstGeom prst="line">
            <a:avLst/>
          </a:prstGeom>
          <a:ln w="38100">
            <a:solidFill>
              <a:srgbClr val="64CB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706E371-3E18-4D2B-BBC5-B43CE9BF7D41}"/>
              </a:ext>
            </a:extLst>
          </p:cNvPr>
          <p:cNvSpPr txBox="1"/>
          <p:nvPr/>
        </p:nvSpPr>
        <p:spPr>
          <a:xfrm>
            <a:off x="8004035" y="4250148"/>
            <a:ext cx="6319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평균 연령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33D1694-81A5-4184-9E0F-39B247630B9C}"/>
              </a:ext>
            </a:extLst>
          </p:cNvPr>
          <p:cNvSpPr/>
          <p:nvPr/>
        </p:nvSpPr>
        <p:spPr>
          <a:xfrm>
            <a:off x="7678535" y="4152523"/>
            <a:ext cx="292230" cy="102671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39DA1A48-B3FE-49BE-8FEC-F0FCCF2E28B6}"/>
              </a:ext>
            </a:extLst>
          </p:cNvPr>
          <p:cNvCxnSpPr>
            <a:cxnSpLocks/>
          </p:cNvCxnSpPr>
          <p:nvPr/>
        </p:nvCxnSpPr>
        <p:spPr>
          <a:xfrm>
            <a:off x="1363037" y="2056392"/>
            <a:ext cx="6881371" cy="1068993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28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>
            <a:extLst>
              <a:ext uri="{FF2B5EF4-FFF2-40B4-BE49-F238E27FC236}">
                <a16:creationId xmlns:a16="http://schemas.microsoft.com/office/drawing/2014/main" id="{4346048D-37AA-4151-AA8E-9EC594E86A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8" t="5549" r="6189"/>
          <a:stretch/>
        </p:blipFill>
        <p:spPr bwMode="auto">
          <a:xfrm>
            <a:off x="827088" y="4412346"/>
            <a:ext cx="7832743" cy="181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E5803DCB-F174-4AEF-A911-C4D838D99C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9" t="3177" r="5999" b="4619"/>
          <a:stretch/>
        </p:blipFill>
        <p:spPr bwMode="auto">
          <a:xfrm>
            <a:off x="827088" y="2074570"/>
            <a:ext cx="7832743" cy="1768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251;g5e2071e836_4_4">
            <a:extLst>
              <a:ext uri="{FF2B5EF4-FFF2-40B4-BE49-F238E27FC236}">
                <a16:creationId xmlns:a16="http://schemas.microsoft.com/office/drawing/2014/main" id="{5878A2DC-DAE2-4A67-941F-B67034E26C03}"/>
              </a:ext>
            </a:extLst>
          </p:cNvPr>
          <p:cNvSpPr txBox="1"/>
          <p:nvPr/>
        </p:nvSpPr>
        <p:spPr>
          <a:xfrm>
            <a:off x="200728" y="115575"/>
            <a:ext cx="739560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en-US" altLang="ko-KR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</a:t>
            </a:r>
            <a:r>
              <a:rPr lang="ko-KR" altLang="en-US" sz="24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분석결과</a:t>
            </a:r>
            <a:endParaRPr lang="ko-KR" altLang="en-US"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8E12374-57FA-4B45-8F42-28F8C7B7DDBC}"/>
              </a:ext>
            </a:extLst>
          </p:cNvPr>
          <p:cNvSpPr txBox="1"/>
          <p:nvPr/>
        </p:nvSpPr>
        <p:spPr>
          <a:xfrm>
            <a:off x="262424" y="716861"/>
            <a:ext cx="8630751" cy="1010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ko-KR"/>
            </a:defPPr>
            <a:lvl1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 sz="1600" b="1" spc="-100">
                <a:latin typeface="+mn-ea"/>
              </a:defRPr>
            </a:lvl1pPr>
          </a:lstStyle>
          <a:p>
            <a:pPr>
              <a:lnSpc>
                <a:spcPts val="2100"/>
              </a:lnSpc>
              <a:spcBef>
                <a:spcPts val="300"/>
              </a:spcBef>
            </a:pPr>
            <a:r>
              <a:rPr lang="ko-KR" altLang="en-US" dirty="0"/>
              <a:t>지역별로 </a:t>
            </a:r>
            <a:r>
              <a:rPr lang="en-US" altLang="ko-KR" dirty="0"/>
              <a:t>20~40</a:t>
            </a:r>
            <a:r>
              <a:rPr lang="ko-KR" altLang="en-US" dirty="0"/>
              <a:t>대 인구 비중이 높을수록</a:t>
            </a:r>
            <a:r>
              <a:rPr lang="en-US" altLang="ko-KR" dirty="0"/>
              <a:t> </a:t>
            </a:r>
            <a:r>
              <a:rPr lang="ko-KR" altLang="en-US" dirty="0"/>
              <a:t>판매량이 높게 나타나므로 연령대별로 판매전략 필요</a:t>
            </a:r>
            <a:br>
              <a:rPr lang="en-US" altLang="ko-KR" dirty="0"/>
            </a:br>
            <a:r>
              <a:rPr lang="en-US" altLang="ko-KR" sz="1400" b="0" dirty="0"/>
              <a:t>- 20~40</a:t>
            </a:r>
            <a:r>
              <a:rPr lang="ko-KR" altLang="en-US" sz="1400" b="0" dirty="0"/>
              <a:t>대 </a:t>
            </a:r>
            <a:r>
              <a:rPr lang="en-US" altLang="ko-KR" sz="1400" b="0" dirty="0"/>
              <a:t>: </a:t>
            </a:r>
            <a:r>
              <a:rPr lang="ko-KR" altLang="en-US" sz="1400" b="0" dirty="0"/>
              <a:t>판매량에 영향을 끼치는 주요 고객이므로</a:t>
            </a:r>
            <a:r>
              <a:rPr lang="en-US" altLang="ko-KR" sz="1400" b="0" dirty="0"/>
              <a:t>, </a:t>
            </a:r>
            <a:r>
              <a:rPr lang="ko-KR" altLang="en-US" sz="1400" b="0" dirty="0"/>
              <a:t>기존의 점유율 확대를 위한 전략 필요</a:t>
            </a:r>
            <a:br>
              <a:rPr lang="en-US" altLang="ko-KR" sz="1400" b="0" dirty="0"/>
            </a:br>
            <a:r>
              <a:rPr lang="en-US" altLang="ko-KR" sz="1400" b="0" dirty="0"/>
              <a:t>- 19</a:t>
            </a:r>
            <a:r>
              <a:rPr lang="ko-KR" altLang="en-US" sz="1400" b="0" dirty="0"/>
              <a:t>세 미만</a:t>
            </a:r>
            <a:r>
              <a:rPr lang="en-US" altLang="ko-KR" sz="1400" b="0" dirty="0"/>
              <a:t>/65</a:t>
            </a:r>
            <a:r>
              <a:rPr lang="ko-KR" altLang="en-US" sz="1400" b="0" dirty="0"/>
              <a:t>세 이상 </a:t>
            </a:r>
            <a:r>
              <a:rPr lang="en-US" altLang="ko-KR" sz="1400" b="0" dirty="0"/>
              <a:t>(</a:t>
            </a:r>
            <a:r>
              <a:rPr lang="ko-KR" altLang="en-US" sz="1400" b="0" dirty="0"/>
              <a:t>고연령층</a:t>
            </a:r>
            <a:r>
              <a:rPr lang="en-US" altLang="ko-KR" sz="1400" b="0" dirty="0"/>
              <a:t>)</a:t>
            </a:r>
            <a:r>
              <a:rPr lang="ko-KR" altLang="en-US" sz="1400" b="0" dirty="0"/>
              <a:t> </a:t>
            </a:r>
            <a:r>
              <a:rPr lang="en-US" altLang="ko-KR" sz="1400" b="0" dirty="0"/>
              <a:t>: </a:t>
            </a:r>
            <a:r>
              <a:rPr lang="ko-KR" altLang="en-US" sz="1400" b="0" dirty="0"/>
              <a:t>현재 판매가 주로 이뤄지지 않는 비주류 시장이므로</a:t>
            </a:r>
            <a:r>
              <a:rPr lang="en-US" altLang="ko-KR" sz="1400" b="0" dirty="0"/>
              <a:t>, </a:t>
            </a:r>
            <a:r>
              <a:rPr lang="ko-KR" altLang="en-US" sz="1400" b="0" dirty="0"/>
              <a:t>개척 필요</a:t>
            </a:r>
            <a:endParaRPr lang="en-US" altLang="ko-KR" sz="1400" b="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0403AA50-84AD-48AF-A9B0-E0EAED7AAA34}"/>
              </a:ext>
            </a:extLst>
          </p:cNvPr>
          <p:cNvSpPr/>
          <p:nvPr/>
        </p:nvSpPr>
        <p:spPr>
          <a:xfrm>
            <a:off x="7534796" y="1772816"/>
            <a:ext cx="1286987" cy="53495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B16E05E-0BBC-4E63-9707-775FA57ED67E}"/>
              </a:ext>
            </a:extLst>
          </p:cNvPr>
          <p:cNvSpPr txBox="1"/>
          <p:nvPr/>
        </p:nvSpPr>
        <p:spPr>
          <a:xfrm>
            <a:off x="8010754" y="1798943"/>
            <a:ext cx="8370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마스크 판매량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B3A50C2-2B1E-4AC0-98BD-AD1E2053E506}"/>
              </a:ext>
            </a:extLst>
          </p:cNvPr>
          <p:cNvSpPr/>
          <p:nvPr/>
        </p:nvSpPr>
        <p:spPr>
          <a:xfrm>
            <a:off x="7687614" y="1864331"/>
            <a:ext cx="292230" cy="102671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DA68B27-6C0A-4A04-A386-2E22F4185518}"/>
              </a:ext>
            </a:extLst>
          </p:cNvPr>
          <p:cNvSpPr txBox="1"/>
          <p:nvPr/>
        </p:nvSpPr>
        <p:spPr>
          <a:xfrm>
            <a:off x="8011897" y="2107029"/>
            <a:ext cx="7216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/>
              <a:t>65</a:t>
            </a:r>
            <a:r>
              <a:rPr lang="ko-KR" altLang="en-US" sz="800" b="1" dirty="0"/>
              <a:t>세</a:t>
            </a:r>
            <a:r>
              <a:rPr lang="en-US" altLang="ko-KR" sz="800" b="1" dirty="0"/>
              <a:t>~</a:t>
            </a:r>
            <a:r>
              <a:rPr lang="ko-KR" altLang="en-US" sz="800" b="1" dirty="0"/>
              <a:t> 인구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0B6FD2DE-9FE2-4B96-959F-3633BAED50FB}"/>
              </a:ext>
            </a:extLst>
          </p:cNvPr>
          <p:cNvCxnSpPr/>
          <p:nvPr/>
        </p:nvCxnSpPr>
        <p:spPr>
          <a:xfrm>
            <a:off x="7689714" y="2066563"/>
            <a:ext cx="288032" cy="0"/>
          </a:xfrm>
          <a:prstGeom prst="line">
            <a:avLst/>
          </a:prstGeom>
          <a:ln w="38100">
            <a:solidFill>
              <a:srgbClr val="9999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98CFDF6D-94F1-4A8B-8973-F856ACEFC923}"/>
              </a:ext>
            </a:extLst>
          </p:cNvPr>
          <p:cNvSpPr txBox="1"/>
          <p:nvPr/>
        </p:nvSpPr>
        <p:spPr>
          <a:xfrm>
            <a:off x="8011897" y="1962899"/>
            <a:ext cx="7216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/>
              <a:t>~19</a:t>
            </a:r>
            <a:r>
              <a:rPr lang="ko-KR" altLang="en-US" sz="800" b="1" dirty="0"/>
              <a:t>세 인구</a:t>
            </a: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A9006598-F69D-42A3-A155-3A6F35FF2399}"/>
              </a:ext>
            </a:extLst>
          </p:cNvPr>
          <p:cNvCxnSpPr/>
          <p:nvPr/>
        </p:nvCxnSpPr>
        <p:spPr>
          <a:xfrm>
            <a:off x="7689714" y="2223594"/>
            <a:ext cx="288032" cy="0"/>
          </a:xfrm>
          <a:prstGeom prst="line">
            <a:avLst/>
          </a:prstGeom>
          <a:ln w="38100">
            <a:solidFill>
              <a:srgbClr val="FFD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E2157AE9-C796-48B6-8825-F8A6D60536D5}"/>
              </a:ext>
            </a:extLst>
          </p:cNvPr>
          <p:cNvSpPr/>
          <p:nvPr/>
        </p:nvSpPr>
        <p:spPr>
          <a:xfrm>
            <a:off x="7534796" y="4316359"/>
            <a:ext cx="1286987" cy="53495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2549EA8-F583-4307-92FD-47FC075094E0}"/>
              </a:ext>
            </a:extLst>
          </p:cNvPr>
          <p:cNvGrpSpPr/>
          <p:nvPr/>
        </p:nvGrpSpPr>
        <p:grpSpPr>
          <a:xfrm>
            <a:off x="7689714" y="4316373"/>
            <a:ext cx="970117" cy="503706"/>
            <a:chOff x="7681005" y="2251159"/>
            <a:chExt cx="970117" cy="503706"/>
          </a:xfrm>
        </p:grpSpPr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8159ECA5-D8DF-44FD-9735-22E54E1236B9}"/>
                </a:ext>
              </a:extLst>
            </p:cNvPr>
            <p:cNvCxnSpPr/>
            <p:nvPr/>
          </p:nvCxnSpPr>
          <p:spPr>
            <a:xfrm>
              <a:off x="7681005" y="2657966"/>
              <a:ext cx="288032" cy="0"/>
            </a:xfrm>
            <a:prstGeom prst="line">
              <a:avLst/>
            </a:prstGeom>
            <a:ln w="38100">
              <a:solidFill>
                <a:srgbClr val="99CC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CE097BE9-CEF7-4C6B-9512-36F9C5EEAA02}"/>
                </a:ext>
              </a:extLst>
            </p:cNvPr>
            <p:cNvSpPr txBox="1"/>
            <p:nvPr/>
          </p:nvSpPr>
          <p:spPr>
            <a:xfrm>
              <a:off x="8003188" y="2539421"/>
              <a:ext cx="64793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/>
                <a:t>40</a:t>
              </a:r>
              <a:r>
                <a:rPr lang="ko-KR" altLang="en-US" sz="800" b="1" dirty="0"/>
                <a:t>대 인구</a:t>
              </a:r>
            </a:p>
          </p:txBody>
        </p:sp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08AE1A53-9BE1-43E7-A9B0-277975EF06D1}"/>
                </a:ext>
              </a:extLst>
            </p:cNvPr>
            <p:cNvCxnSpPr/>
            <p:nvPr/>
          </p:nvCxnSpPr>
          <p:spPr>
            <a:xfrm>
              <a:off x="7681005" y="2366713"/>
              <a:ext cx="288032" cy="0"/>
            </a:xfrm>
            <a:prstGeom prst="line">
              <a:avLst/>
            </a:prstGeom>
            <a:ln w="38100">
              <a:solidFill>
                <a:srgbClr val="FFCC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45B2EEC2-A3DE-47A9-927B-6C51E22F7566}"/>
                </a:ext>
              </a:extLst>
            </p:cNvPr>
            <p:cNvSpPr txBox="1"/>
            <p:nvPr/>
          </p:nvSpPr>
          <p:spPr>
            <a:xfrm>
              <a:off x="8003188" y="2251159"/>
              <a:ext cx="64793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/>
                <a:t>20</a:t>
              </a:r>
              <a:r>
                <a:rPr lang="ko-KR" altLang="en-US" sz="800" b="1" dirty="0"/>
                <a:t>대 인구</a:t>
              </a:r>
            </a:p>
          </p:txBody>
        </p: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33BCAE0C-5887-41E7-81A4-94C659B56307}"/>
                </a:ext>
              </a:extLst>
            </p:cNvPr>
            <p:cNvCxnSpPr/>
            <p:nvPr/>
          </p:nvCxnSpPr>
          <p:spPr>
            <a:xfrm>
              <a:off x="7681005" y="2515316"/>
              <a:ext cx="288032" cy="0"/>
            </a:xfrm>
            <a:prstGeom prst="line">
              <a:avLst/>
            </a:prstGeom>
            <a:ln w="38100">
              <a:solidFill>
                <a:srgbClr val="6699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024A1C0A-72A5-46AC-9C32-1467785155D3}"/>
                </a:ext>
              </a:extLst>
            </p:cNvPr>
            <p:cNvSpPr txBox="1"/>
            <p:nvPr/>
          </p:nvSpPr>
          <p:spPr>
            <a:xfrm>
              <a:off x="8003188" y="2395290"/>
              <a:ext cx="64793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b="1" dirty="0"/>
                <a:t>30</a:t>
              </a:r>
              <a:r>
                <a:rPr lang="ko-KR" altLang="en-US" sz="800" b="1" dirty="0"/>
                <a:t>대 인구</a:t>
              </a:r>
            </a:p>
          </p:txBody>
        </p:sp>
      </p:grp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AC696FFA-6DC8-4EF7-A058-EE15685DA0D9}"/>
              </a:ext>
            </a:extLst>
          </p:cNvPr>
          <p:cNvCxnSpPr>
            <a:cxnSpLocks/>
          </p:cNvCxnSpPr>
          <p:nvPr/>
        </p:nvCxnSpPr>
        <p:spPr>
          <a:xfrm>
            <a:off x="1907704" y="2632705"/>
            <a:ext cx="6062180" cy="116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화살표 연결선 99">
            <a:extLst>
              <a:ext uri="{FF2B5EF4-FFF2-40B4-BE49-F238E27FC236}">
                <a16:creationId xmlns:a16="http://schemas.microsoft.com/office/drawing/2014/main" id="{DA703D1D-2F7C-42F0-8A3F-32DA5B9DB2F6}"/>
              </a:ext>
            </a:extLst>
          </p:cNvPr>
          <p:cNvCxnSpPr>
            <a:cxnSpLocks/>
          </p:cNvCxnSpPr>
          <p:nvPr/>
        </p:nvCxnSpPr>
        <p:spPr>
          <a:xfrm>
            <a:off x="1907704" y="4673400"/>
            <a:ext cx="6062180" cy="62843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D43931D-9E9B-4D3E-AD6F-428576E643A4}"/>
              </a:ext>
            </a:extLst>
          </p:cNvPr>
          <p:cNvSpPr/>
          <p:nvPr/>
        </p:nvSpPr>
        <p:spPr>
          <a:xfrm>
            <a:off x="704180" y="1718085"/>
            <a:ext cx="8186126" cy="4517252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956DA17-AB28-4B50-9E9D-CEC2B3871EF8}"/>
              </a:ext>
            </a:extLst>
          </p:cNvPr>
          <p:cNvSpPr/>
          <p:nvPr/>
        </p:nvSpPr>
        <p:spPr>
          <a:xfrm>
            <a:off x="253694" y="1724798"/>
            <a:ext cx="381589" cy="45172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지역별 </a:t>
            </a:r>
            <a:endParaRPr lang="en-US" altLang="ko-KR" sz="1050" b="1" dirty="0">
              <a:solidFill>
                <a:schemeClr val="bg1"/>
              </a:solidFill>
              <a:latin typeface="+mn-ea"/>
            </a:endParaRPr>
          </a:p>
          <a:p>
            <a:pPr algn="ctr"/>
            <a:endParaRPr lang="en-US" altLang="ko-KR" sz="105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연령별 </a:t>
            </a:r>
            <a:endParaRPr lang="en-US" altLang="ko-KR" sz="105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인구 수 </a:t>
            </a:r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/</a:t>
            </a:r>
          </a:p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마스크판매량</a:t>
            </a:r>
            <a:endParaRPr lang="en-US" altLang="ko-KR" sz="105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63812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7584</TotalTime>
  <Words>3161</Words>
  <Application>Microsoft Office PowerPoint</Application>
  <PresentationFormat>화면 슬라이드 쇼(4:3)</PresentationFormat>
  <Paragraphs>900</Paragraphs>
  <Slides>25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3" baseType="lpstr">
      <vt:lpstr>나눔바른고딕OTF Light</vt:lpstr>
      <vt:lpstr>맑은 고딕</vt:lpstr>
      <vt:lpstr>맑은 고딕</vt:lpstr>
      <vt:lpstr>맑은고딕</vt:lpstr>
      <vt:lpstr>Arial</vt:lpstr>
      <vt:lpstr>Times New Roman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LEE SEWON</cp:lastModifiedBy>
  <cp:revision>2964</cp:revision>
  <dcterms:created xsi:type="dcterms:W3CDTF">2016-11-03T20:47:04Z</dcterms:created>
  <dcterms:modified xsi:type="dcterms:W3CDTF">2019-08-09T01:12:24Z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C:\Users\PIRL\Downloads\[B반 1조] 미세먼지_ 마스크사업 (1).pptx</vt:lpwstr>
  </property>
</Properties>
</file>

<file path=docProps/thumbnail.jpeg>
</file>